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39"/>
  </p:notesMasterIdLst>
  <p:handoutMasterIdLst>
    <p:handoutMasterId r:id="rId40"/>
  </p:handoutMasterIdLst>
  <p:sldIdLst>
    <p:sldId id="305" r:id="rId3"/>
    <p:sldId id="306" r:id="rId4"/>
    <p:sldId id="307" r:id="rId5"/>
    <p:sldId id="324" r:id="rId6"/>
    <p:sldId id="312" r:id="rId7"/>
    <p:sldId id="327" r:id="rId8"/>
    <p:sldId id="308" r:id="rId9"/>
    <p:sldId id="314" r:id="rId10"/>
    <p:sldId id="315" r:id="rId11"/>
    <p:sldId id="322" r:id="rId12"/>
    <p:sldId id="321" r:id="rId13"/>
    <p:sldId id="331" r:id="rId14"/>
    <p:sldId id="330" r:id="rId15"/>
    <p:sldId id="341" r:id="rId16"/>
    <p:sldId id="344" r:id="rId17"/>
    <p:sldId id="337" r:id="rId18"/>
    <p:sldId id="326" r:id="rId19"/>
    <p:sldId id="329" r:id="rId20"/>
    <p:sldId id="336" r:id="rId21"/>
    <p:sldId id="340" r:id="rId22"/>
    <p:sldId id="320" r:id="rId23"/>
    <p:sldId id="334" r:id="rId24"/>
    <p:sldId id="323" r:id="rId25"/>
    <p:sldId id="345" r:id="rId26"/>
    <p:sldId id="332" r:id="rId27"/>
    <p:sldId id="333" r:id="rId28"/>
    <p:sldId id="259" r:id="rId29"/>
    <p:sldId id="317" r:id="rId30"/>
    <p:sldId id="338" r:id="rId31"/>
    <p:sldId id="346" r:id="rId32"/>
    <p:sldId id="343" r:id="rId33"/>
    <p:sldId id="316" r:id="rId34"/>
    <p:sldId id="339" r:id="rId35"/>
    <p:sldId id="319" r:id="rId36"/>
    <p:sldId id="318" r:id="rId37"/>
    <p:sldId id="328" r:id="rId3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sz="2400"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sz="2400"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sz="2400"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sz="2400" kern="1200">
        <a:solidFill>
          <a:schemeClr val="tx1"/>
        </a:solidFill>
        <a:latin typeface="Source Sans Pro" charset="0"/>
        <a:ea typeface="ＭＳ Ｐゴシック" charset="-128"/>
        <a:cs typeface="+mn-cs"/>
      </a:defRPr>
    </a:lvl5pPr>
    <a:lvl6pPr marL="2286000" algn="l" defTabSz="914400" rtl="0" eaLnBrk="1" latinLnBrk="0" hangingPunct="1">
      <a:defRPr sz="2400" kern="1200">
        <a:solidFill>
          <a:schemeClr val="tx1"/>
        </a:solidFill>
        <a:latin typeface="Source Sans Pro" charset="0"/>
        <a:ea typeface="ＭＳ Ｐゴシック" charset="-128"/>
        <a:cs typeface="+mn-cs"/>
      </a:defRPr>
    </a:lvl6pPr>
    <a:lvl7pPr marL="2743200" algn="l" defTabSz="914400" rtl="0" eaLnBrk="1" latinLnBrk="0" hangingPunct="1">
      <a:defRPr sz="2400" kern="1200">
        <a:solidFill>
          <a:schemeClr val="tx1"/>
        </a:solidFill>
        <a:latin typeface="Source Sans Pro" charset="0"/>
        <a:ea typeface="ＭＳ Ｐゴシック" charset="-128"/>
        <a:cs typeface="+mn-cs"/>
      </a:defRPr>
    </a:lvl7pPr>
    <a:lvl8pPr marL="3200400" algn="l" defTabSz="914400" rtl="0" eaLnBrk="1" latinLnBrk="0" hangingPunct="1">
      <a:defRPr sz="2400" kern="1200">
        <a:solidFill>
          <a:schemeClr val="tx1"/>
        </a:solidFill>
        <a:latin typeface="Source Sans Pro" charset="0"/>
        <a:ea typeface="ＭＳ Ｐゴシック" charset="-128"/>
        <a:cs typeface="+mn-cs"/>
      </a:defRPr>
    </a:lvl8pPr>
    <a:lvl9pPr marL="3657600" algn="l" defTabSz="914400" rtl="0" eaLnBrk="1" latinLnBrk="0" hangingPunct="1">
      <a:defRPr sz="2400" kern="1200">
        <a:solidFill>
          <a:schemeClr val="tx1"/>
        </a:solidFill>
        <a:latin typeface="Source Sans Pro" charset="0"/>
        <a:ea typeface="ＭＳ Ｐゴシック"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C1515"/>
    <a:srgbClr val="918873"/>
    <a:srgbClr val="434A44"/>
    <a:srgbClr val="D0A760"/>
    <a:srgbClr val="3C3623"/>
    <a:srgbClr val="D6DDD3"/>
    <a:srgbClr val="EDE8DD"/>
    <a:srgbClr val="C2B7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4"/>
    <p:restoredTop sz="94857"/>
  </p:normalViewPr>
  <p:slideViewPr>
    <p:cSldViewPr snapToGrid="0" snapToObjects="1">
      <p:cViewPr varScale="1">
        <p:scale>
          <a:sx n="84" d="100"/>
          <a:sy n="84" d="100"/>
        </p:scale>
        <p:origin x="12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5F8EDB6-E2B2-0A47-9B6F-3B76CEA47A9D}" type="datetimeFigureOut">
              <a:rPr lang="en-US" altLang="x-none"/>
              <a:pPr/>
              <a:t>10/4/18</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01437A8B-31D1-6442-B2A0-578642B904A7}"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0F00F029-8B5D-D94F-81C8-DE7372697398}" type="datetimeFigureOut">
              <a:rPr lang="en-US" altLang="x-none"/>
              <a:pPr/>
              <a:t>10/4/18</a:t>
            </a:fld>
            <a:endParaRPr lang="en-US" altLang="x-non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1652BE1-F638-F848-84B9-6AC9D8137709}"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Computer</a:t>
            </a:r>
            <a:r>
              <a:rPr lang="en-US" baseline="0" dirty="0"/>
              <a:t> are specs from a 16 in Mac book Pro 2.9GHz Processor: https://</a:t>
            </a:r>
            <a:r>
              <a:rPr lang="en-US" baseline="0" dirty="0" err="1"/>
              <a:t>www.apple.com</a:t>
            </a:r>
            <a:r>
              <a:rPr lang="en-US" baseline="0" dirty="0"/>
              <a:t>/shop/buy-mac/</a:t>
            </a:r>
            <a:r>
              <a:rPr lang="en-US" baseline="0" dirty="0" err="1"/>
              <a:t>macbook</a:t>
            </a:r>
            <a:r>
              <a:rPr lang="en-US" baseline="0" dirty="0"/>
              <a:t>-pro/15-inch</a:t>
            </a:r>
          </a:p>
          <a:p>
            <a:r>
              <a:rPr lang="en-US" baseline="0" dirty="0"/>
              <a:t>Please review the HPC specs, they don’t match up with the information found on the Pros/Cons slide</a:t>
            </a:r>
            <a:endParaRPr lang="en-US" dirty="0"/>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7</a:t>
            </a:fld>
            <a:endParaRPr lang="en-US" altLang="x-none"/>
          </a:p>
        </p:txBody>
      </p:sp>
    </p:spTree>
    <p:extLst>
      <p:ext uri="{BB962C8B-B14F-4D97-AF65-F5344CB8AC3E}">
        <p14:creationId xmlns:p14="http://schemas.microsoft.com/office/powerpoint/2010/main" val="146359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ALTERED DEPENDING</a:t>
            </a:r>
            <a:r>
              <a:rPr lang="en-US" baseline="0" dirty="0"/>
              <a:t> ON WHICH GROUP YOU’RE PRESENTING TO</a:t>
            </a:r>
            <a:endParaRPr lang="en-US" dirty="0"/>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8</a:t>
            </a:fld>
            <a:endParaRPr lang="en-US" altLang="x-none"/>
          </a:p>
        </p:txBody>
      </p:sp>
    </p:spTree>
    <p:extLst>
      <p:ext uri="{BB962C8B-B14F-4D97-AF65-F5344CB8AC3E}">
        <p14:creationId xmlns:p14="http://schemas.microsoft.com/office/powerpoint/2010/main" val="15645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ALTERED DEPENDING</a:t>
            </a:r>
            <a:r>
              <a:rPr lang="en-US" baseline="0" dirty="0"/>
              <a:t> ON WHICH GROUP YOU’RE PRESENTING TO</a:t>
            </a:r>
            <a:endParaRPr lang="en-US" dirty="0"/>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9</a:t>
            </a:fld>
            <a:endParaRPr lang="en-US" altLang="x-none"/>
          </a:p>
        </p:txBody>
      </p:sp>
    </p:spTree>
    <p:extLst>
      <p:ext uri="{BB962C8B-B14F-4D97-AF65-F5344CB8AC3E}">
        <p14:creationId xmlns:p14="http://schemas.microsoft.com/office/powerpoint/2010/main" val="182608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18</a:t>
            </a:fld>
            <a:endParaRPr lang="en-US" altLang="x-none"/>
          </a:p>
        </p:txBody>
      </p:sp>
    </p:spTree>
    <p:extLst>
      <p:ext uri="{BB962C8B-B14F-4D97-AF65-F5344CB8AC3E}">
        <p14:creationId xmlns:p14="http://schemas.microsoft.com/office/powerpoint/2010/main" val="87523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the specs of Sherlock vs </a:t>
            </a:r>
            <a:r>
              <a:rPr lang="en-US" dirty="0" err="1"/>
              <a:t>Farmshare</a:t>
            </a:r>
            <a:r>
              <a:rPr lang="en-US" dirty="0"/>
              <a:t>. Use the same terminology/comparisons</a:t>
            </a:r>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28</a:t>
            </a:fld>
            <a:endParaRPr lang="en-US" altLang="x-none"/>
          </a:p>
        </p:txBody>
      </p:sp>
    </p:spTree>
    <p:extLst>
      <p:ext uri="{BB962C8B-B14F-4D97-AF65-F5344CB8AC3E}">
        <p14:creationId xmlns:p14="http://schemas.microsoft.com/office/powerpoint/2010/main" val="629771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ALTERED DEPENDING</a:t>
            </a:r>
            <a:r>
              <a:rPr lang="en-US" baseline="0" dirty="0"/>
              <a:t> ON WHICH GROUP YOU’RE PRESENTING TO</a:t>
            </a:r>
            <a:endParaRPr lang="en-US" dirty="0"/>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32</a:t>
            </a:fld>
            <a:endParaRPr lang="en-US" altLang="x-none"/>
          </a:p>
        </p:txBody>
      </p:sp>
    </p:spTree>
    <p:extLst>
      <p:ext uri="{BB962C8B-B14F-4D97-AF65-F5344CB8AC3E}">
        <p14:creationId xmlns:p14="http://schemas.microsoft.com/office/powerpoint/2010/main" val="25825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ALTERED DEPENDING</a:t>
            </a:r>
            <a:r>
              <a:rPr lang="en-US" baseline="0" dirty="0"/>
              <a:t> ON WHICH GROUP YOU’RE PRESENTING TO</a:t>
            </a:r>
            <a:endParaRPr lang="en-US" dirty="0"/>
          </a:p>
        </p:txBody>
      </p:sp>
      <p:sp>
        <p:nvSpPr>
          <p:cNvPr id="4" name="Slide Number Placeholder 3"/>
          <p:cNvSpPr>
            <a:spLocks noGrp="1"/>
          </p:cNvSpPr>
          <p:nvPr>
            <p:ph type="sldNum" sz="quarter" idx="10"/>
          </p:nvPr>
        </p:nvSpPr>
        <p:spPr/>
        <p:txBody>
          <a:bodyPr/>
          <a:lstStyle/>
          <a:p>
            <a:fld id="{11652BE1-F638-F848-84B9-6AC9D8137709}" type="slidenum">
              <a:rPr lang="en-US" altLang="x-none" smtClean="0"/>
              <a:pPr/>
              <a:t>35</a:t>
            </a:fld>
            <a:endParaRPr lang="en-US" altLang="x-none"/>
          </a:p>
        </p:txBody>
      </p:sp>
    </p:spTree>
    <p:extLst>
      <p:ext uri="{BB962C8B-B14F-4D97-AF65-F5344CB8AC3E}">
        <p14:creationId xmlns:p14="http://schemas.microsoft.com/office/powerpoint/2010/main" val="196526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410325"/>
            <a:ext cx="9155113" cy="4572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1663" y="6510338"/>
            <a:ext cx="1819275"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2397166"/>
            <a:ext cx="8229600" cy="824631"/>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4798696"/>
            <a:ext cx="6059488" cy="27432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3221797"/>
            <a:ext cx="8229600" cy="615863"/>
          </a:xfrm>
          <a:prstGeom prst="rect">
            <a:avLst/>
          </a:prstGeom>
        </p:spPr>
        <p:txBody>
          <a:bodyPr>
            <a:noAutofit/>
          </a:bodyPr>
          <a:lstStyle>
            <a:lvl1pPr marL="0" indent="0" algn="ctr">
              <a:buNone/>
              <a:defRPr sz="20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377940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410325"/>
            <a:ext cx="9155113" cy="4572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0"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6510338"/>
            <a:ext cx="18176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8" y="2051687"/>
            <a:ext cx="2954337" cy="123444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8" y="3429000"/>
            <a:ext cx="2954337" cy="1243967"/>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2046816"/>
            <a:ext cx="1951038" cy="2601384"/>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155218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955678" y="1211580"/>
            <a:ext cx="7700963" cy="5012056"/>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48056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11113"/>
            <a:ext cx="457200" cy="6096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BA60E8E0-151E-CE40-A5C4-739AF60F157B}"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8" y="1211580"/>
            <a:ext cx="3787775" cy="50120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1211580"/>
            <a:ext cx="3779838" cy="50120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58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1211581"/>
            <a:ext cx="7707862"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8" y="3788418"/>
            <a:ext cx="7707313" cy="2422143"/>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79038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8" y="1211580"/>
            <a:ext cx="3787775" cy="50120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1211582"/>
            <a:ext cx="3779838" cy="243078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3783329"/>
            <a:ext cx="3779838" cy="24403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05306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949328" y="1211582"/>
            <a:ext cx="3787775" cy="2430780"/>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955678" y="3787484"/>
            <a:ext cx="3781425" cy="243615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1211582"/>
            <a:ext cx="3779838" cy="243078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3787484"/>
            <a:ext cx="3779838" cy="243615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54969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410325"/>
            <a:ext cx="9155113" cy="4572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6510338"/>
            <a:ext cx="18176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8" y="2051687"/>
            <a:ext cx="2954337" cy="123444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8" y="3429000"/>
            <a:ext cx="2954337" cy="1243967"/>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Picture Placeholder 16"/>
          <p:cNvSpPr>
            <a:spLocks noGrp="1"/>
          </p:cNvSpPr>
          <p:nvPr>
            <p:ph type="pic" sz="quarter" idx="13"/>
          </p:nvPr>
        </p:nvSpPr>
        <p:spPr>
          <a:xfrm>
            <a:off x="4665662" y="2046816"/>
            <a:ext cx="1951038" cy="2601384"/>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31361533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78" y="1211580"/>
            <a:ext cx="7700963"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097695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11113"/>
            <a:ext cx="457200" cy="6096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8BE6F3DA-4587-904E-8C70-7E2055261B7E}"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8" y="1211580"/>
            <a:ext cx="3787775"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1211580"/>
            <a:ext cx="3779838"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1183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1211581"/>
            <a:ext cx="7707862" cy="2422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8" y="3788418"/>
            <a:ext cx="7707313" cy="2422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21061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8" y="1211580"/>
            <a:ext cx="3787775"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1211582"/>
            <a:ext cx="3779838"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3783329"/>
            <a:ext cx="3779838" cy="2440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43973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479388"/>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8" y="1211582"/>
            <a:ext cx="3787775"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8" y="3787484"/>
            <a:ext cx="3781425"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1211582"/>
            <a:ext cx="3779838" cy="2430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3787484"/>
            <a:ext cx="3779838" cy="2436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84296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1" y="6410325"/>
            <a:ext cx="9155113" cy="4572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35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6510340"/>
            <a:ext cx="1817688" cy="22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79" y="2051687"/>
            <a:ext cx="2954337" cy="1234440"/>
          </a:xfrm>
          <a:prstGeom prst="rect">
            <a:avLst/>
          </a:prstGeom>
        </p:spPr>
        <p:txBody>
          <a:bodyPr/>
          <a:lstStyle>
            <a:lvl1pPr algn="r">
              <a:defRPr sz="15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9" y="3429000"/>
            <a:ext cx="2954337" cy="1243967"/>
          </a:xfrm>
          <a:prstGeom prst="rect">
            <a:avLst/>
          </a:prstGeom>
        </p:spPr>
        <p:txBody>
          <a:bodyPr/>
          <a:lstStyle>
            <a:lvl1pPr marL="0" indent="0" algn="r">
              <a:buNone/>
              <a:defRPr sz="900" cap="all" spc="225">
                <a:solidFill>
                  <a:srgbClr val="A4001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Picture Placeholder 16"/>
          <p:cNvSpPr>
            <a:spLocks noGrp="1"/>
          </p:cNvSpPr>
          <p:nvPr>
            <p:ph type="pic" sz="quarter" idx="13"/>
          </p:nvPr>
        </p:nvSpPr>
        <p:spPr>
          <a:xfrm>
            <a:off x="4665662" y="2046816"/>
            <a:ext cx="1951038" cy="2601384"/>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900"/>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48047156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6415088"/>
            <a:ext cx="20462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6410325"/>
            <a:ext cx="9155113" cy="4572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1"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6510338"/>
            <a:ext cx="1817688"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2403850"/>
            <a:ext cx="8229600" cy="824631"/>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4798696"/>
            <a:ext cx="6059488" cy="27432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Subtitle 2"/>
          <p:cNvSpPr>
            <a:spLocks noGrp="1"/>
          </p:cNvSpPr>
          <p:nvPr>
            <p:ph type="subTitle" idx="1"/>
          </p:nvPr>
        </p:nvSpPr>
        <p:spPr>
          <a:xfrm>
            <a:off x="457200" y="3228481"/>
            <a:ext cx="8229600" cy="615863"/>
          </a:xfrm>
          <a:prstGeom prst="rect">
            <a:avLst/>
          </a:prstGeom>
        </p:spPr>
        <p:txBody>
          <a:bodyPr>
            <a:noAutofit/>
          </a:bodyPr>
          <a:lstStyle>
            <a:lvl1pPr marL="0" indent="0" algn="ctr">
              <a:buNone/>
              <a:defRPr sz="20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24986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p:cNvSpPr>
            <a:spLocks noGrp="1"/>
          </p:cNvSpPr>
          <p:nvPr>
            <p:ph type="title"/>
          </p:nvPr>
        </p:nvSpPr>
        <p:spPr bwMode="auto">
          <a:xfrm>
            <a:off x="949325" y="479425"/>
            <a:ext cx="770731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25" y="1204913"/>
            <a:ext cx="7707313" cy="501808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109538" y="6415088"/>
            <a:ext cx="846137" cy="363537"/>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44BD57AA-79F9-1742-801A-305A5A35FE76}" type="slidenum">
              <a:rPr lang="en-US" altLang="x-none"/>
              <a:pPr/>
              <a:t>‹#›</a:t>
            </a:fld>
            <a:endParaRPr lang="en-US" altLang="x-none"/>
          </a:p>
        </p:txBody>
      </p:sp>
      <p:sp>
        <p:nvSpPr>
          <p:cNvPr id="10" name="Rectangle 9"/>
          <p:cNvSpPr/>
          <p:nvPr/>
        </p:nvSpPr>
        <p:spPr>
          <a:xfrm>
            <a:off x="0" y="0"/>
            <a:ext cx="457200" cy="6867525"/>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endParaRPr>
          </a:p>
        </p:txBody>
      </p:sp>
      <p:pic>
        <p:nvPicPr>
          <p:cNvPr id="1030" name="Picture 10" title="Stanford University"/>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46888" y="6475413"/>
            <a:ext cx="1817687"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73" r:id="rId8"/>
  </p:sldLayoutIdLst>
  <p:transition spd="slow">
    <p:fade/>
  </p:transition>
  <p:hf hdr="0" ftr="0" dt="0"/>
  <p:txStyles>
    <p:titleStyle>
      <a:lvl1pPr algn="l" defTabSz="457200"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949325" y="479425"/>
            <a:ext cx="770731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25" y="1204913"/>
            <a:ext cx="7707313" cy="501808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09538" y="6415088"/>
            <a:ext cx="846137" cy="363537"/>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C0CDBD2F-7E68-4545-8245-DF65064C8B33}" type="slidenum">
              <a:rPr lang="en-US" altLang="x-none"/>
              <a:pPr/>
              <a:t>‹#›</a:t>
            </a:fld>
            <a:endParaRPr lang="en-US" altLang="x-none"/>
          </a:p>
        </p:txBody>
      </p:sp>
      <p:sp>
        <p:nvSpPr>
          <p:cNvPr id="7" name="Rectangle 6"/>
          <p:cNvSpPr/>
          <p:nvPr/>
        </p:nvSpPr>
        <p:spPr>
          <a:xfrm>
            <a:off x="-11113" y="0"/>
            <a:ext cx="9155113" cy="4572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8C1515"/>
              </a:solidFill>
              <a:latin typeface="Arial"/>
            </a:endParaRPr>
          </a:p>
        </p:txBody>
      </p:sp>
      <p:pic>
        <p:nvPicPr>
          <p:cNvPr id="5126" name="Picture 10" title="Stanford University"/>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46888" y="6475413"/>
            <a:ext cx="1817687"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Lst>
  <p:transition spd="slow">
    <p:fade/>
  </p:transition>
  <p:hf hdr="0" ftr="0" dt="0"/>
  <p:txStyles>
    <p:titleStyle>
      <a:lvl1pPr algn="l" defTabSz="457200"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defRPr kern="1200" cap="small" spc="20">
          <a:solidFill>
            <a:schemeClr val="tx1"/>
          </a:solidFill>
          <a:latin typeface="Arial"/>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computing.llnl.gov/tutorials/mpi/" TargetMode="External"/><Relationship Id="rId2" Type="http://schemas.openxmlformats.org/officeDocument/2006/relationships/hyperlink" Target="http://mpitutorial.com/tutorial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nvidia.com/en-us/data-center/tesla-v100/"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medium.com/google-cloud/the-google-cloud-developer-cheat-sheet-429775bd6d11"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sylabs.io/doc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www.sherlock.stanford.edu/docs/user-guide/storage/filesystems/"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herlock.stanford.edu/"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farmshare.stanford.edu/"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srcc.stanford.edu/private/sherlock-order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openondemand.org/"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http://med.stanford.edu/gbsc/uv300.html" TargetMode="External"/><Relationship Id="rId3" Type="http://schemas.openxmlformats.org/officeDocument/2006/relationships/hyperlink" Target="http://www.sherlock.stanford.edu/" TargetMode="External"/><Relationship Id="rId7" Type="http://schemas.openxmlformats.org/officeDocument/2006/relationships/hyperlink" Target="https://web.stanford.edu/group/scgpm/cgi-bin/informatics/wiki/index.php/Scg4_user_guid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gbsc.stanford.edu/" TargetMode="External"/><Relationship Id="rId5" Type="http://schemas.openxmlformats.org/officeDocument/2006/relationships/hyperlink" Target="https://srcc.stanford.edu/farmshare2" TargetMode="External"/><Relationship Id="rId4" Type="http://schemas.openxmlformats.org/officeDocument/2006/relationships/hyperlink" Target="https://web.stanford.edu/group/farmshare/cgi-bin/wiki/index.php/Main_Pag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opensciencegrid.org/" TargetMode="External"/><Relationship Id="rId2" Type="http://schemas.openxmlformats.org/officeDocument/2006/relationships/hyperlink" Target="https://www.xsede.org/"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8.jpg"/><Relationship Id="rId3" Type="http://schemas.openxmlformats.org/officeDocument/2006/relationships/image" Target="../media/image22.jpeg"/><Relationship Id="rId7" Type="http://schemas.openxmlformats.org/officeDocument/2006/relationships/image" Target="../media/image24.jpg"/><Relationship Id="rId12" Type="http://schemas.microsoft.com/office/2007/relationships/hdphoto" Target="../media/hdphoto4.wdp"/><Relationship Id="rId2" Type="http://schemas.openxmlformats.org/officeDocument/2006/relationships/image" Target="../media/image21.jpg"/><Relationship Id="rId16" Type="http://schemas.openxmlformats.org/officeDocument/2006/relationships/hyperlink" Target="https://icme.stanford.edu/resources/hive" TargetMode="Externa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30.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6.jpeg"/><Relationship Id="rId14" Type="http://schemas.openxmlformats.org/officeDocument/2006/relationships/image" Target="../media/image29.jpg"/></Relationships>
</file>

<file path=ppt/slides/_rels/slide35.xml.rels><?xml version="1.0" encoding="UTF-8" standalone="yes"?>
<Relationships xmlns="http://schemas.openxmlformats.org/package/2006/relationships"><Relationship Id="rId8" Type="http://schemas.openxmlformats.org/officeDocument/2006/relationships/hyperlink" Target="http://srcc.stanford.edu/" TargetMode="External"/><Relationship Id="rId3" Type="http://schemas.openxmlformats.org/officeDocument/2006/relationships/hyperlink" Target="http://www.sherlock.stanford.edu/" TargetMode="External"/><Relationship Id="rId7" Type="http://schemas.openxmlformats.org/officeDocument/2006/relationships/hyperlink" Target="mailto:research-computing-support@stanford.edu"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google.com/maps/place/Polya+Hall,+Stanford,+CA+94305/@37.4289376,-122.1774234,17z/data=!4m7!1m4!3m3!1s0x808fa4d4600d1a1d:0x183cddbf00d0050f!2sPolya+Hall,+Stanford,+CA+94305!3b1!3m1!1s0x808fa4d4600d1a1d:0x183cddbf00d0050f" TargetMode="External"/><Relationship Id="rId5" Type="http://schemas.openxmlformats.org/officeDocument/2006/relationships/hyperlink" Target="http://sherlock.stanford.edu" TargetMode="External"/><Relationship Id="rId4" Type="http://schemas.openxmlformats.org/officeDocument/2006/relationships/hyperlink" Target="http://farmshare.stanford.edu/" TargetMode="External"/><Relationship Id="rId9" Type="http://schemas.openxmlformats.org/officeDocument/2006/relationships/hyperlink" Target="mailto:srcc-support@stanford.edu"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49DzPT9HFJM" TargetMode="External"/><Relationship Id="rId3" Type="http://schemas.openxmlformats.org/officeDocument/2006/relationships/hyperlink" Target="https://www.sherlock.stanford.edu/docs/overview/glossary/" TargetMode="External"/><Relationship Id="rId7" Type="http://schemas.openxmlformats.org/officeDocument/2006/relationships/hyperlink" Target="https://computing.llnl.gov/tutorials/dataheroes/GPUParallelProgramming.pdf" TargetMode="External"/><Relationship Id="rId12" Type="http://schemas.openxmlformats.org/officeDocument/2006/relationships/hyperlink" Target="https://insidehpc.com/" TargetMode="External"/><Relationship Id="rId2" Type="http://schemas.openxmlformats.org/officeDocument/2006/relationships/hyperlink" Target="https://srcc.stanford.edu/srcc-enabled-publications" TargetMode="External"/><Relationship Id="rId1" Type="http://schemas.openxmlformats.org/officeDocument/2006/relationships/slideLayout" Target="../slideLayouts/slideLayout3.xml"/><Relationship Id="rId6" Type="http://schemas.openxmlformats.org/officeDocument/2006/relationships/hyperlink" Target="https://insidehpc.com/2017/03/introduction-gpus-hpc/" TargetMode="External"/><Relationship Id="rId11" Type="http://schemas.openxmlformats.org/officeDocument/2006/relationships/hyperlink" Target="https://www.top500.org/" TargetMode="External"/><Relationship Id="rId5" Type="http://schemas.openxmlformats.org/officeDocument/2006/relationships/hyperlink" Target="https://nyu-cds.github.io/python-gpu/01-introduction/" TargetMode="External"/><Relationship Id="rId10" Type="http://schemas.openxmlformats.org/officeDocument/2006/relationships/hyperlink" Target="https://medium.com/the-mission/why-building-your-own-deep-learning-computer-is-10x-cheaper-than-aws-b1c91b55ce8c" TargetMode="External"/><Relationship Id="rId4" Type="http://schemas.openxmlformats.org/officeDocument/2006/relationships/hyperlink" Target="https://slurm.schedmd.com/" TargetMode="External"/><Relationship Id="rId9" Type="http://schemas.openxmlformats.org/officeDocument/2006/relationships/hyperlink" Target="https://storage.googleapis.com/pub-tools-public-publication-data/pdf/43438.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s://srcc.stanford.edu/srcc-enabled-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879873" y="2256915"/>
            <a:ext cx="2732484" cy="926306"/>
          </a:xfrm>
        </p:spPr>
        <p:txBody>
          <a:bodyPr/>
          <a:lstStyle/>
          <a:p>
            <a:r>
              <a:rPr lang="en-US" altLang="x-none" sz="2100" dirty="0">
                <a:latin typeface="Arial" charset="0"/>
                <a:ea typeface="ＭＳ Ｐゴシック" charset="-128"/>
              </a:rPr>
              <a:t>Stanford Research Computing</a:t>
            </a:r>
          </a:p>
        </p:txBody>
      </p:sp>
      <p:sp>
        <p:nvSpPr>
          <p:cNvPr id="3" name="Text Placeholder 2"/>
          <p:cNvSpPr>
            <a:spLocks noGrp="1"/>
          </p:cNvSpPr>
          <p:nvPr>
            <p:ph type="body" sz="half" idx="2"/>
          </p:nvPr>
        </p:nvSpPr>
        <p:spPr>
          <a:xfrm>
            <a:off x="2396603" y="3239307"/>
            <a:ext cx="2215754" cy="933450"/>
          </a:xfrm>
        </p:spPr>
        <p:txBody>
          <a:bodyPr>
            <a:normAutofit fontScale="92500" lnSpcReduction="10000"/>
          </a:bodyPr>
          <a:lstStyle/>
          <a:p>
            <a:pPr>
              <a:defRPr/>
            </a:pPr>
            <a:r>
              <a:rPr lang="en-US" sz="1000" dirty="0"/>
              <a:t>Stats 285 Fall 2018 Cluster computing Introduction and the Sherlock</a:t>
            </a:r>
          </a:p>
          <a:p>
            <a:pPr>
              <a:defRPr/>
            </a:pPr>
            <a:r>
              <a:rPr lang="en-US" sz="1000" dirty="0"/>
              <a:t>High Performance Computing Cluster</a:t>
            </a:r>
          </a:p>
          <a:p>
            <a:pPr>
              <a:defRPr/>
            </a:pPr>
            <a:endParaRPr lang="en-US" sz="1000" dirty="0"/>
          </a:p>
          <a:p>
            <a:pPr>
              <a:defRPr/>
            </a:pPr>
            <a:endParaRPr lang="en-US" sz="1000" dirty="0"/>
          </a:p>
          <a:p>
            <a:pPr>
              <a:defRPr/>
            </a:pPr>
            <a:endParaRPr lang="en-US" sz="1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945" y="2785331"/>
            <a:ext cx="3931037" cy="1215169"/>
          </a:xfrm>
          <a:prstGeom prst="rect">
            <a:avLst/>
          </a:prstGeom>
        </p:spPr>
      </p:pic>
      <p:pic>
        <p:nvPicPr>
          <p:cNvPr id="7" name="Picture 6">
            <a:extLst>
              <a:ext uri="{FF2B5EF4-FFF2-40B4-BE49-F238E27FC236}">
                <a16:creationId xmlns:a16="http://schemas.microsoft.com/office/drawing/2014/main" id="{B9093454-FE9B-5349-9790-AF724985A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3808316"/>
            <a:ext cx="1919475" cy="1535580"/>
          </a:xfrm>
          <a:prstGeom prst="rect">
            <a:avLst/>
          </a:prstGeom>
        </p:spPr>
      </p:pic>
    </p:spTree>
    <p:extLst>
      <p:ext uri="{BB962C8B-B14F-4D97-AF65-F5344CB8AC3E}">
        <p14:creationId xmlns:p14="http://schemas.microsoft.com/office/powerpoint/2010/main" val="70317156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SRCF: Our Data Center</a:t>
            </a:r>
          </a:p>
        </p:txBody>
      </p:sp>
      <p:sp>
        <p:nvSpPr>
          <p:cNvPr id="3" name="Content Placeholder 2"/>
          <p:cNvSpPr>
            <a:spLocks noGrp="1"/>
          </p:cNvSpPr>
          <p:nvPr>
            <p:ph sz="quarter" idx="10"/>
          </p:nvPr>
        </p:nvSpPr>
        <p:spPr/>
        <p:txBody>
          <a:bodyPr/>
          <a:lstStyle/>
          <a:p>
            <a:pPr>
              <a:buFont typeface="Arial" charset="0"/>
              <a:buChar char="•"/>
            </a:pPr>
            <a:r>
              <a:rPr lang="en-US" dirty="0"/>
              <a:t>21,000 sq. ft. high density secure computing facility. </a:t>
            </a:r>
          </a:p>
          <a:p>
            <a:pPr>
              <a:buFont typeface="Arial" charset="0"/>
              <a:buChar char="•"/>
            </a:pPr>
            <a:r>
              <a:rPr lang="en-US" dirty="0"/>
              <a:t>10 and 100GB networked</a:t>
            </a:r>
          </a:p>
          <a:p>
            <a:pPr>
              <a:buFont typeface="Arial" charset="0"/>
              <a:buChar char="•"/>
            </a:pPr>
            <a:r>
              <a:rPr lang="en-US" dirty="0"/>
              <a:t>~4,000 servers</a:t>
            </a:r>
          </a:p>
          <a:p>
            <a:pPr>
              <a:buFont typeface="Arial" charset="0"/>
              <a:buChar char="•"/>
            </a:pPr>
            <a:r>
              <a:rPr lang="en-US" dirty="0"/>
              <a:t>Located on the SLAC campus, leading edge energy conservation features</a:t>
            </a:r>
          </a:p>
          <a:p>
            <a:pPr>
              <a:buFont typeface="Arial" charset="0"/>
              <a:buChar char="•"/>
            </a:pPr>
            <a:r>
              <a:rPr lang="en-US" dirty="0"/>
              <a:t>415V power direct to the server cabinets </a:t>
            </a:r>
          </a:p>
          <a:p>
            <a:pPr>
              <a:buFont typeface="Arial" charset="0"/>
              <a:buChar char="•"/>
            </a:pPr>
            <a:r>
              <a:rPr lang="en-US" dirty="0"/>
              <a:t>100% outside air with all outside air relieved from the space via natural convection (zero fan energy for outside air exhaust).</a:t>
            </a:r>
          </a:p>
          <a:p>
            <a:endParaRPr lang="en-US" dirty="0"/>
          </a:p>
          <a:p>
            <a:r>
              <a:rPr lang="en-US" dirty="0"/>
              <a:t> </a:t>
            </a:r>
          </a:p>
          <a:p>
            <a:endParaRPr lang="en-US" dirty="0"/>
          </a:p>
        </p:txBody>
      </p:sp>
      <p:pic>
        <p:nvPicPr>
          <p:cNvPr id="5" name="Content Placeholder 4"/>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4802707" y="2183173"/>
            <a:ext cx="4254422" cy="2861099"/>
          </a:xfrm>
          <a:prstGeom prst="rect">
            <a:avLst/>
          </a:prstGeom>
        </p:spPr>
      </p:pic>
    </p:spTree>
    <p:extLst>
      <p:ext uri="{BB962C8B-B14F-4D97-AF65-F5344CB8AC3E}">
        <p14:creationId xmlns:p14="http://schemas.microsoft.com/office/powerpoint/2010/main" val="271926712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Sherlock </a:t>
            </a:r>
            <a:r>
              <a:rPr lang="en" dirty="0"/>
              <a:t>System Simple Overview</a:t>
            </a:r>
            <a:endParaRPr lang="en-US" dirty="0"/>
          </a:p>
        </p:txBody>
      </p:sp>
      <p:sp>
        <p:nvSpPr>
          <p:cNvPr id="5" name="Shape 91"/>
          <p:cNvSpPr txBox="1"/>
          <p:nvPr/>
        </p:nvSpPr>
        <p:spPr>
          <a:xfrm>
            <a:off x="7736975" y="2222825"/>
            <a:ext cx="1313100" cy="335099"/>
          </a:xfrm>
          <a:prstGeom prst="rect">
            <a:avLst/>
          </a:prstGeom>
          <a:noFill/>
          <a:ln>
            <a:noFill/>
          </a:ln>
        </p:spPr>
        <p:txBody>
          <a:bodyPr lIns="91425" tIns="91425" rIns="91425" bIns="91425" anchor="ctr" anchorCtr="0">
            <a:noAutofit/>
          </a:bodyPr>
          <a:lstStyle/>
          <a:p>
            <a:pPr lvl="0" rtl="0">
              <a:spcBef>
                <a:spcPts val="0"/>
              </a:spcBef>
              <a:buNone/>
            </a:pPr>
            <a:r>
              <a:rPr lang="en" sz="1000" dirty="0">
                <a:latin typeface="Open Sans"/>
                <a:ea typeface="Open Sans"/>
                <a:cs typeface="Open Sans"/>
                <a:sym typeface="Open Sans"/>
              </a:rPr>
              <a:t>generic nodes</a:t>
            </a:r>
          </a:p>
        </p:txBody>
      </p:sp>
      <p:sp>
        <p:nvSpPr>
          <p:cNvPr id="6" name="Shape 92"/>
          <p:cNvSpPr txBox="1"/>
          <p:nvPr/>
        </p:nvSpPr>
        <p:spPr>
          <a:xfrm>
            <a:off x="7736975" y="3482850"/>
            <a:ext cx="1313100" cy="335099"/>
          </a:xfrm>
          <a:prstGeom prst="rect">
            <a:avLst/>
          </a:prstGeom>
          <a:noFill/>
          <a:ln>
            <a:noFill/>
          </a:ln>
        </p:spPr>
        <p:txBody>
          <a:bodyPr lIns="91425" tIns="91425" rIns="91425" bIns="91425" anchor="ctr" anchorCtr="0">
            <a:noAutofit/>
          </a:bodyPr>
          <a:lstStyle/>
          <a:p>
            <a:pPr lvl="0" rtl="0">
              <a:spcBef>
                <a:spcPts val="0"/>
              </a:spcBef>
              <a:buNone/>
            </a:pPr>
            <a:r>
              <a:rPr lang="en" sz="1000">
                <a:latin typeface="Open Sans"/>
                <a:ea typeface="Open Sans"/>
                <a:cs typeface="Open Sans"/>
                <a:sym typeface="Open Sans"/>
              </a:rPr>
              <a:t>specialized  nodes</a:t>
            </a:r>
            <a:r>
              <a:rPr lang="en-US" sz="1000">
                <a:latin typeface="Open Sans"/>
                <a:ea typeface="Open Sans"/>
                <a:cs typeface="Open Sans"/>
                <a:sym typeface="Open Sans"/>
              </a:rPr>
              <a:t>,bigmem, data transfer (DTN)</a:t>
            </a:r>
            <a:endParaRPr lang="en" sz="1000">
              <a:latin typeface="Open Sans"/>
              <a:ea typeface="Open Sans"/>
              <a:cs typeface="Open Sans"/>
              <a:sym typeface="Open Sans"/>
            </a:endParaRPr>
          </a:p>
        </p:txBody>
      </p:sp>
      <p:grpSp>
        <p:nvGrpSpPr>
          <p:cNvPr id="7" name="Group 6"/>
          <p:cNvGrpSpPr/>
          <p:nvPr/>
        </p:nvGrpSpPr>
        <p:grpSpPr>
          <a:xfrm>
            <a:off x="1279054" y="1939015"/>
            <a:ext cx="6457921" cy="2812194"/>
            <a:chOff x="368" y="1610918"/>
            <a:chExt cx="7623207" cy="3200201"/>
          </a:xfrm>
        </p:grpSpPr>
        <p:grpSp>
          <p:nvGrpSpPr>
            <p:cNvPr id="8" name="Shape 47"/>
            <p:cNvGrpSpPr/>
            <p:nvPr/>
          </p:nvGrpSpPr>
          <p:grpSpPr>
            <a:xfrm>
              <a:off x="1520425" y="1610918"/>
              <a:ext cx="6103150" cy="3200201"/>
              <a:chOff x="1180950" y="1587987"/>
              <a:chExt cx="6103150" cy="3200201"/>
            </a:xfrm>
          </p:grpSpPr>
          <p:sp>
            <p:nvSpPr>
              <p:cNvPr id="20" name="Shape 48"/>
              <p:cNvSpPr/>
              <p:nvPr/>
            </p:nvSpPr>
            <p:spPr>
              <a:xfrm>
                <a:off x="1430900" y="2229175"/>
                <a:ext cx="922939" cy="3125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1200" dirty="0">
                    <a:solidFill>
                      <a:schemeClr val="bg1"/>
                    </a:solidFill>
                    <a:latin typeface="Arial" charset="0"/>
                    <a:ea typeface="Arial" charset="0"/>
                    <a:cs typeface="Arial" charset="0"/>
                    <a:sym typeface="Consolas"/>
                  </a:rPr>
                  <a:t>s</a:t>
                </a:r>
                <a:r>
                  <a:rPr lang="en" sz="1200" dirty="0">
                    <a:solidFill>
                      <a:schemeClr val="bg1"/>
                    </a:solidFill>
                    <a:latin typeface="Arial" charset="0"/>
                    <a:ea typeface="Arial" charset="0"/>
                    <a:cs typeface="Arial" charset="0"/>
                    <a:sym typeface="Consolas"/>
                  </a:rPr>
                  <a:t>h-ln01</a:t>
                </a:r>
              </a:p>
            </p:txBody>
          </p:sp>
          <p:sp>
            <p:nvSpPr>
              <p:cNvPr id="21" name="Shape 49"/>
              <p:cNvSpPr/>
              <p:nvPr/>
            </p:nvSpPr>
            <p:spPr>
              <a:xfrm>
                <a:off x="1430900" y="2648137"/>
                <a:ext cx="922939" cy="26110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1200" dirty="0" err="1">
                    <a:solidFill>
                      <a:schemeClr val="bg1"/>
                    </a:solidFill>
                    <a:latin typeface="Arial" charset="0"/>
                    <a:ea typeface="Arial" charset="0"/>
                    <a:cs typeface="Arial" charset="0"/>
                    <a:sym typeface="Consolas"/>
                  </a:rPr>
                  <a:t>sh</a:t>
                </a:r>
                <a:r>
                  <a:rPr lang="en" sz="1200" dirty="0">
                    <a:solidFill>
                      <a:schemeClr val="bg1"/>
                    </a:solidFill>
                    <a:latin typeface="Arial" charset="0"/>
                    <a:ea typeface="Arial" charset="0"/>
                    <a:cs typeface="Arial" charset="0"/>
                    <a:sym typeface="Consolas"/>
                  </a:rPr>
                  <a:t>-ln02</a:t>
                </a:r>
              </a:p>
            </p:txBody>
          </p:sp>
          <p:sp>
            <p:nvSpPr>
              <p:cNvPr id="22" name="Shape 50"/>
              <p:cNvSpPr txBox="1"/>
              <p:nvPr/>
            </p:nvSpPr>
            <p:spPr>
              <a:xfrm>
                <a:off x="1180950" y="3101650"/>
                <a:ext cx="1289099" cy="335099"/>
              </a:xfrm>
              <a:prstGeom prst="rect">
                <a:avLst/>
              </a:prstGeom>
              <a:noFill/>
              <a:ln>
                <a:noFill/>
              </a:ln>
            </p:spPr>
            <p:txBody>
              <a:bodyPr lIns="91425" tIns="91425" rIns="91425" bIns="91425" anchor="ctr" anchorCtr="0">
                <a:noAutofit/>
              </a:bodyPr>
              <a:lstStyle/>
              <a:p>
                <a:pPr algn="ctr"/>
                <a:endParaRPr lang="en">
                  <a:latin typeface="Open Sans"/>
                  <a:ea typeface="Open Sans"/>
                  <a:cs typeface="Open Sans"/>
                  <a:sym typeface="Open Sans"/>
                </a:endParaRPr>
              </a:p>
            </p:txBody>
          </p:sp>
          <p:sp>
            <p:nvSpPr>
              <p:cNvPr id="23" name="Shape 51"/>
              <p:cNvSpPr/>
              <p:nvPr/>
            </p:nvSpPr>
            <p:spPr>
              <a:xfrm>
                <a:off x="4967200" y="16933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24" name="Shape 52"/>
              <p:cNvSpPr/>
              <p:nvPr/>
            </p:nvSpPr>
            <p:spPr>
              <a:xfrm>
                <a:off x="5461225" y="16933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25" name="Shape 53"/>
              <p:cNvSpPr/>
              <p:nvPr/>
            </p:nvSpPr>
            <p:spPr>
              <a:xfrm>
                <a:off x="5955250" y="16933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26" name="Shape 54"/>
              <p:cNvSpPr/>
              <p:nvPr/>
            </p:nvSpPr>
            <p:spPr>
              <a:xfrm>
                <a:off x="6449275" y="16933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27" name="Shape 55"/>
              <p:cNvSpPr/>
              <p:nvPr/>
            </p:nvSpPr>
            <p:spPr>
              <a:xfrm>
                <a:off x="6943300" y="16933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28" name="Shape 56"/>
              <p:cNvSpPr/>
              <p:nvPr/>
            </p:nvSpPr>
            <p:spPr>
              <a:xfrm>
                <a:off x="4967200" y="22066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29" name="Shape 57"/>
              <p:cNvSpPr/>
              <p:nvPr/>
            </p:nvSpPr>
            <p:spPr>
              <a:xfrm>
                <a:off x="5461225" y="22066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0" name="Shape 58"/>
              <p:cNvSpPr/>
              <p:nvPr/>
            </p:nvSpPr>
            <p:spPr>
              <a:xfrm>
                <a:off x="5955250" y="22066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1" name="Shape 59"/>
              <p:cNvSpPr/>
              <p:nvPr/>
            </p:nvSpPr>
            <p:spPr>
              <a:xfrm>
                <a:off x="6449275" y="22066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2" name="Shape 60"/>
              <p:cNvSpPr/>
              <p:nvPr/>
            </p:nvSpPr>
            <p:spPr>
              <a:xfrm>
                <a:off x="6943300" y="22066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3" name="Shape 61"/>
              <p:cNvSpPr/>
              <p:nvPr/>
            </p:nvSpPr>
            <p:spPr>
              <a:xfrm>
                <a:off x="4967200" y="27200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4" name="Shape 62"/>
              <p:cNvSpPr/>
              <p:nvPr/>
            </p:nvSpPr>
            <p:spPr>
              <a:xfrm>
                <a:off x="5461225" y="27200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5" name="Shape 63"/>
              <p:cNvSpPr/>
              <p:nvPr/>
            </p:nvSpPr>
            <p:spPr>
              <a:xfrm>
                <a:off x="5955250" y="27200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6" name="Shape 64"/>
              <p:cNvSpPr/>
              <p:nvPr/>
            </p:nvSpPr>
            <p:spPr>
              <a:xfrm>
                <a:off x="6449275" y="27200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7" name="Shape 65"/>
              <p:cNvSpPr/>
              <p:nvPr/>
            </p:nvSpPr>
            <p:spPr>
              <a:xfrm>
                <a:off x="6943300" y="27200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8" name="Shape 66"/>
              <p:cNvSpPr/>
              <p:nvPr/>
            </p:nvSpPr>
            <p:spPr>
              <a:xfrm>
                <a:off x="4967200" y="32333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39" name="Shape 67"/>
              <p:cNvSpPr/>
              <p:nvPr/>
            </p:nvSpPr>
            <p:spPr>
              <a:xfrm>
                <a:off x="5461225" y="32333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0" name="Shape 68"/>
              <p:cNvSpPr/>
              <p:nvPr/>
            </p:nvSpPr>
            <p:spPr>
              <a:xfrm>
                <a:off x="5955250" y="323337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1" name="Shape 69"/>
              <p:cNvSpPr/>
              <p:nvPr/>
            </p:nvSpPr>
            <p:spPr>
              <a:xfrm>
                <a:off x="6449275" y="3233375"/>
                <a:ext cx="340800" cy="335099"/>
              </a:xfrm>
              <a:prstGeom prst="rect">
                <a:avLst/>
              </a:prstGeom>
              <a:solidFill>
                <a:srgbClr val="B4A7D6"/>
              </a:solidFill>
              <a:ln w="19050" cap="flat">
                <a:solidFill>
                  <a:schemeClr val="accent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2" name="Shape 70"/>
              <p:cNvSpPr/>
              <p:nvPr/>
            </p:nvSpPr>
            <p:spPr>
              <a:xfrm>
                <a:off x="6943300" y="3233375"/>
                <a:ext cx="340800" cy="335099"/>
              </a:xfrm>
              <a:prstGeom prst="rect">
                <a:avLst/>
              </a:prstGeom>
              <a:solidFill>
                <a:srgbClr val="93C47D"/>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3" name="Shape 71"/>
              <p:cNvSpPr/>
              <p:nvPr/>
            </p:nvSpPr>
            <p:spPr>
              <a:xfrm>
                <a:off x="4967200" y="37467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4" name="Shape 72"/>
              <p:cNvSpPr/>
              <p:nvPr/>
            </p:nvSpPr>
            <p:spPr>
              <a:xfrm>
                <a:off x="5461225" y="37467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5" name="Shape 73"/>
              <p:cNvSpPr/>
              <p:nvPr/>
            </p:nvSpPr>
            <p:spPr>
              <a:xfrm>
                <a:off x="5955250" y="3746725"/>
                <a:ext cx="340800" cy="335099"/>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6" name="Shape 74"/>
              <p:cNvSpPr/>
              <p:nvPr/>
            </p:nvSpPr>
            <p:spPr>
              <a:xfrm>
                <a:off x="6449275" y="3746725"/>
                <a:ext cx="340800" cy="335099"/>
              </a:xfrm>
              <a:prstGeom prst="rect">
                <a:avLst/>
              </a:prstGeom>
              <a:solidFill>
                <a:srgbClr val="B4A7D6"/>
              </a:solidFill>
              <a:ln w="19050" cap="flat">
                <a:solidFill>
                  <a:schemeClr val="accent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7" name="Shape 75"/>
              <p:cNvSpPr/>
              <p:nvPr/>
            </p:nvSpPr>
            <p:spPr>
              <a:xfrm>
                <a:off x="6943300" y="3746725"/>
                <a:ext cx="340800" cy="335099"/>
              </a:xfrm>
              <a:prstGeom prst="rect">
                <a:avLst/>
              </a:prstGeom>
              <a:solidFill>
                <a:srgbClr val="93C47D"/>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latin typeface="Consolas"/>
                  <a:ea typeface="Consolas"/>
                  <a:cs typeface="Consolas"/>
                  <a:sym typeface="Consolas"/>
                </a:endParaRPr>
              </a:p>
            </p:txBody>
          </p:sp>
          <p:sp>
            <p:nvSpPr>
              <p:cNvPr id="48" name="Shape 76"/>
              <p:cNvSpPr/>
              <p:nvPr/>
            </p:nvSpPr>
            <p:spPr>
              <a:xfrm>
                <a:off x="3583600" y="3548334"/>
                <a:ext cx="903365" cy="547375"/>
              </a:xfrm>
              <a:prstGeom prst="flowChartMagneticDisk">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a:spcBef>
                    <a:spcPts val="0"/>
                  </a:spcBef>
                  <a:buNone/>
                </a:pPr>
                <a:r>
                  <a:rPr lang="en-US" sz="1000" dirty="0">
                    <a:solidFill>
                      <a:schemeClr val="bg1"/>
                    </a:solidFill>
                    <a:latin typeface="Arial" charset="0"/>
                    <a:ea typeface="Arial" charset="0"/>
                    <a:cs typeface="Arial" charset="0"/>
                  </a:rPr>
                  <a:t>/scratch -3PB</a:t>
                </a:r>
                <a:endParaRPr sz="1000" dirty="0">
                  <a:solidFill>
                    <a:schemeClr val="bg1"/>
                  </a:solidFill>
                  <a:latin typeface="Arial" charset="0"/>
                  <a:ea typeface="Arial" charset="0"/>
                  <a:cs typeface="Arial" charset="0"/>
                </a:endParaRPr>
              </a:p>
            </p:txBody>
          </p:sp>
          <p:sp>
            <p:nvSpPr>
              <p:cNvPr id="49" name="Shape 77"/>
              <p:cNvSpPr/>
              <p:nvPr/>
            </p:nvSpPr>
            <p:spPr>
              <a:xfrm>
                <a:off x="2806787" y="3548334"/>
                <a:ext cx="690799" cy="513643"/>
              </a:xfrm>
              <a:prstGeom prst="flowChartMagneticDisk">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a:spcBef>
                    <a:spcPts val="0"/>
                  </a:spcBef>
                  <a:buNone/>
                </a:pPr>
                <a:r>
                  <a:rPr lang="en-US" sz="1000" dirty="0">
                    <a:solidFill>
                      <a:schemeClr val="bg1"/>
                    </a:solidFill>
                    <a:latin typeface="Arial" charset="0"/>
                    <a:ea typeface="Arial" charset="0"/>
                    <a:cs typeface="Arial" charset="0"/>
                  </a:rPr>
                  <a:t>/home</a:t>
                </a:r>
                <a:endParaRPr sz="1000" dirty="0">
                  <a:solidFill>
                    <a:schemeClr val="bg1"/>
                  </a:solidFill>
                  <a:latin typeface="Arial" charset="0"/>
                  <a:ea typeface="Arial" charset="0"/>
                  <a:cs typeface="Arial" charset="0"/>
                </a:endParaRPr>
              </a:p>
            </p:txBody>
          </p:sp>
          <p:sp>
            <p:nvSpPr>
              <p:cNvPr id="50" name="Shape 78"/>
              <p:cNvSpPr txBox="1"/>
              <p:nvPr/>
            </p:nvSpPr>
            <p:spPr>
              <a:xfrm>
                <a:off x="5308000" y="4260075"/>
                <a:ext cx="1976100" cy="335099"/>
              </a:xfrm>
              <a:prstGeom prst="rect">
                <a:avLst/>
              </a:prstGeom>
              <a:noFill/>
              <a:ln>
                <a:noFill/>
              </a:ln>
            </p:spPr>
            <p:txBody>
              <a:bodyPr lIns="91425" tIns="91425" rIns="91425" bIns="91425" anchor="ctr" anchorCtr="0">
                <a:noAutofit/>
              </a:bodyPr>
              <a:lstStyle/>
              <a:p>
                <a:pPr lvl="0" algn="ctr" rtl="0">
                  <a:spcBef>
                    <a:spcPts val="0"/>
                  </a:spcBef>
                  <a:buNone/>
                </a:pPr>
                <a:r>
                  <a:rPr lang="en-US" sz="1200" dirty="0">
                    <a:latin typeface="Arial" charset="0"/>
                    <a:ea typeface="Arial" charset="0"/>
                    <a:cs typeface="Arial" charset="0"/>
                    <a:sym typeface="Open Sans"/>
                  </a:rPr>
                  <a:t>1,360 compute n</a:t>
                </a:r>
                <a:r>
                  <a:rPr lang="en" sz="1200" dirty="0">
                    <a:latin typeface="Arial" charset="0"/>
                    <a:ea typeface="Arial" charset="0"/>
                    <a:cs typeface="Arial" charset="0"/>
                    <a:sym typeface="Open Sans"/>
                  </a:rPr>
                  <a:t>odes</a:t>
                </a:r>
              </a:p>
            </p:txBody>
          </p:sp>
          <p:sp>
            <p:nvSpPr>
              <p:cNvPr id="51" name="Shape 79"/>
              <p:cNvSpPr txBox="1"/>
              <p:nvPr/>
            </p:nvSpPr>
            <p:spPr>
              <a:xfrm>
                <a:off x="2880700" y="4260075"/>
                <a:ext cx="1313100" cy="528113"/>
              </a:xfrm>
              <a:prstGeom prst="rect">
                <a:avLst/>
              </a:prstGeom>
              <a:noFill/>
              <a:ln>
                <a:noFill/>
              </a:ln>
            </p:spPr>
            <p:txBody>
              <a:bodyPr lIns="91425" tIns="91425" rIns="91425" bIns="91425" anchor="ctr" anchorCtr="0">
                <a:noAutofit/>
              </a:bodyPr>
              <a:lstStyle/>
              <a:p>
                <a:pPr lvl="0" algn="ctr" rtl="0">
                  <a:spcBef>
                    <a:spcPts val="0"/>
                  </a:spcBef>
                  <a:buNone/>
                </a:pPr>
                <a:r>
                  <a:rPr lang="en" sz="1200" dirty="0">
                    <a:latin typeface="Arial Hebrew" charset="-79"/>
                    <a:ea typeface="Arial Hebrew" charset="-79"/>
                    <a:cs typeface="Arial Hebrew" charset="-79"/>
                    <a:sym typeface="Open Sans"/>
                  </a:rPr>
                  <a:t>Filesystems</a:t>
                </a:r>
                <a:r>
                  <a:rPr lang="en-US" sz="1200" dirty="0">
                    <a:latin typeface="Arial Hebrew" charset="-79"/>
                    <a:ea typeface="Arial Hebrew" charset="-79"/>
                    <a:cs typeface="Arial Hebrew" charset="-79"/>
                    <a:sym typeface="Open Sans"/>
                  </a:rPr>
                  <a:t>, storage servers</a:t>
                </a:r>
                <a:endParaRPr lang="en" sz="1200" dirty="0">
                  <a:latin typeface="Arial Hebrew" charset="-79"/>
                  <a:ea typeface="Arial Hebrew" charset="-79"/>
                  <a:cs typeface="Arial Hebrew" charset="-79"/>
                  <a:sym typeface="Open Sans"/>
                </a:endParaRPr>
              </a:p>
            </p:txBody>
          </p:sp>
          <p:cxnSp>
            <p:nvCxnSpPr>
              <p:cNvPr id="54" name="Shape 82"/>
              <p:cNvCxnSpPr/>
              <p:nvPr/>
            </p:nvCxnSpPr>
            <p:spPr>
              <a:xfrm flipV="1">
                <a:off x="3152187" y="2680222"/>
                <a:ext cx="318801" cy="844200"/>
              </a:xfrm>
              <a:prstGeom prst="straightConnector1">
                <a:avLst/>
              </a:prstGeom>
              <a:noFill/>
              <a:ln w="9525" cap="flat">
                <a:solidFill>
                  <a:schemeClr val="accent2"/>
                </a:solidFill>
                <a:prstDash val="solid"/>
                <a:round/>
                <a:headEnd type="none" w="lg" len="lg"/>
                <a:tailEnd type="none" w="lg" len="lg"/>
              </a:ln>
            </p:spPr>
          </p:cxnSp>
          <p:cxnSp>
            <p:nvCxnSpPr>
              <p:cNvPr id="55" name="Shape 83"/>
              <p:cNvCxnSpPr/>
              <p:nvPr/>
            </p:nvCxnSpPr>
            <p:spPr>
              <a:xfrm flipH="1" flipV="1">
                <a:off x="3424903" y="2679922"/>
                <a:ext cx="610380" cy="844500"/>
              </a:xfrm>
              <a:prstGeom prst="straightConnector1">
                <a:avLst/>
              </a:prstGeom>
              <a:noFill/>
              <a:ln w="9525" cap="flat">
                <a:solidFill>
                  <a:schemeClr val="accent2"/>
                </a:solidFill>
                <a:prstDash val="solid"/>
                <a:round/>
                <a:headEnd type="none" w="lg" len="lg"/>
                <a:tailEnd type="none" w="lg" len="lg"/>
              </a:ln>
            </p:spPr>
          </p:cxnSp>
          <p:cxnSp>
            <p:nvCxnSpPr>
              <p:cNvPr id="56" name="Shape 84"/>
              <p:cNvCxnSpPr/>
              <p:nvPr/>
            </p:nvCxnSpPr>
            <p:spPr>
              <a:xfrm flipH="1">
                <a:off x="3583600" y="1860874"/>
                <a:ext cx="1383600" cy="717300"/>
              </a:xfrm>
              <a:prstGeom prst="straightConnector1">
                <a:avLst/>
              </a:prstGeom>
              <a:noFill/>
              <a:ln w="9525" cap="flat">
                <a:solidFill>
                  <a:schemeClr val="accent2"/>
                </a:solidFill>
                <a:prstDash val="solid"/>
                <a:round/>
                <a:headEnd type="none" w="lg" len="lg"/>
                <a:tailEnd type="none" w="lg" len="lg"/>
              </a:ln>
            </p:spPr>
          </p:cxnSp>
          <p:cxnSp>
            <p:nvCxnSpPr>
              <p:cNvPr id="57" name="Shape 85"/>
              <p:cNvCxnSpPr>
                <a:stCxn id="58" idx="1"/>
              </p:cNvCxnSpPr>
              <p:nvPr/>
            </p:nvCxnSpPr>
            <p:spPr>
              <a:xfrm flipH="1">
                <a:off x="3590200" y="2374224"/>
                <a:ext cx="1377000" cy="210300"/>
              </a:xfrm>
              <a:prstGeom prst="straightConnector1">
                <a:avLst/>
              </a:prstGeom>
              <a:noFill/>
              <a:ln w="9525" cap="flat">
                <a:solidFill>
                  <a:schemeClr val="accent2"/>
                </a:solidFill>
                <a:prstDash val="solid"/>
                <a:round/>
                <a:headEnd type="none" w="lg" len="lg"/>
                <a:tailEnd type="none" w="lg" len="lg"/>
              </a:ln>
            </p:spPr>
          </p:cxnSp>
          <p:cxnSp>
            <p:nvCxnSpPr>
              <p:cNvPr id="58" name="Shape 86"/>
              <p:cNvCxnSpPr/>
              <p:nvPr/>
            </p:nvCxnSpPr>
            <p:spPr>
              <a:xfrm rot="10800000">
                <a:off x="3616000" y="2610374"/>
                <a:ext cx="1351200" cy="277200"/>
              </a:xfrm>
              <a:prstGeom prst="straightConnector1">
                <a:avLst/>
              </a:prstGeom>
              <a:noFill/>
              <a:ln w="9525" cap="flat">
                <a:solidFill>
                  <a:schemeClr val="accent2"/>
                </a:solidFill>
                <a:prstDash val="solid"/>
                <a:round/>
                <a:headEnd type="none" w="lg" len="lg"/>
                <a:tailEnd type="none" w="lg" len="lg"/>
              </a:ln>
            </p:spPr>
          </p:cxnSp>
          <p:cxnSp>
            <p:nvCxnSpPr>
              <p:cNvPr id="59" name="Shape 87"/>
              <p:cNvCxnSpPr/>
              <p:nvPr/>
            </p:nvCxnSpPr>
            <p:spPr>
              <a:xfrm rot="10800000">
                <a:off x="3616000" y="2616724"/>
                <a:ext cx="1351200" cy="784200"/>
              </a:xfrm>
              <a:prstGeom prst="straightConnector1">
                <a:avLst/>
              </a:prstGeom>
              <a:noFill/>
              <a:ln w="9525" cap="flat">
                <a:solidFill>
                  <a:schemeClr val="accent2"/>
                </a:solidFill>
                <a:prstDash val="solid"/>
                <a:round/>
                <a:headEnd type="none" w="lg" len="lg"/>
                <a:tailEnd type="none" w="lg" len="lg"/>
              </a:ln>
            </p:spPr>
          </p:cxnSp>
          <p:cxnSp>
            <p:nvCxnSpPr>
              <p:cNvPr id="60" name="Shape 88"/>
              <p:cNvCxnSpPr/>
              <p:nvPr/>
            </p:nvCxnSpPr>
            <p:spPr>
              <a:xfrm rot="10800000">
                <a:off x="3596500" y="2597574"/>
                <a:ext cx="1370700" cy="1316700"/>
              </a:xfrm>
              <a:prstGeom prst="straightConnector1">
                <a:avLst/>
              </a:prstGeom>
              <a:noFill/>
              <a:ln w="9525" cap="flat">
                <a:solidFill>
                  <a:schemeClr val="accent2"/>
                </a:solidFill>
                <a:prstDash val="solid"/>
                <a:round/>
                <a:headEnd type="none" w="lg" len="lg"/>
                <a:tailEnd type="none" w="lg" len="lg"/>
              </a:ln>
            </p:spPr>
          </p:cxnSp>
          <p:sp>
            <p:nvSpPr>
              <p:cNvPr id="61" name="Shape 89"/>
              <p:cNvSpPr/>
              <p:nvPr/>
            </p:nvSpPr>
            <p:spPr>
              <a:xfrm>
                <a:off x="3030250" y="2185050"/>
                <a:ext cx="1014011" cy="773387"/>
              </a:xfrm>
              <a:prstGeom prst="cloud">
                <a:avLst/>
              </a:prstGeom>
              <a:solidFill>
                <a:srgbClr val="F9CB9C"/>
              </a:solidFill>
              <a:ln w="19050" cap="flat">
                <a:solidFill>
                  <a:srgbClr val="D0A76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 name="Shape 90"/>
              <p:cNvSpPr txBox="1"/>
              <p:nvPr/>
            </p:nvSpPr>
            <p:spPr>
              <a:xfrm>
                <a:off x="2880700" y="1587987"/>
                <a:ext cx="1313100" cy="335099"/>
              </a:xfrm>
              <a:prstGeom prst="rect">
                <a:avLst/>
              </a:prstGeom>
              <a:noFill/>
              <a:ln>
                <a:noFill/>
              </a:ln>
            </p:spPr>
            <p:txBody>
              <a:bodyPr lIns="91425" tIns="91425" rIns="91425" bIns="91425" anchor="ctr" anchorCtr="0">
                <a:noAutofit/>
              </a:bodyPr>
              <a:lstStyle/>
              <a:p>
                <a:pPr lvl="0" algn="ctr" rtl="0">
                  <a:spcBef>
                    <a:spcPts val="0"/>
                  </a:spcBef>
                  <a:buNone/>
                </a:pPr>
                <a:r>
                  <a:rPr lang="en-US" sz="1200" dirty="0" err="1">
                    <a:latin typeface="Arial" charset="0"/>
                    <a:ea typeface="Arial" charset="0"/>
                    <a:cs typeface="Arial" charset="0"/>
                    <a:sym typeface="Open Sans"/>
                  </a:rPr>
                  <a:t>Infiniband</a:t>
                </a:r>
                <a:r>
                  <a:rPr lang="en-US" sz="1200" dirty="0">
                    <a:latin typeface="Arial" charset="0"/>
                    <a:ea typeface="Arial" charset="0"/>
                    <a:cs typeface="Arial" charset="0"/>
                    <a:sym typeface="Open Sans"/>
                  </a:rPr>
                  <a:t> </a:t>
                </a:r>
                <a:r>
                  <a:rPr lang="en" sz="1200" dirty="0">
                    <a:latin typeface="Arial" charset="0"/>
                    <a:ea typeface="Arial" charset="0"/>
                    <a:cs typeface="Arial" charset="0"/>
                    <a:sym typeface="Open Sans"/>
                  </a:rPr>
                  <a:t>interconnect</a:t>
                </a:r>
              </a:p>
            </p:txBody>
          </p:sp>
        </p:grpSp>
        <p:sp>
          <p:nvSpPr>
            <p:cNvPr id="9" name="Shape 93"/>
            <p:cNvSpPr txBox="1"/>
            <p:nvPr/>
          </p:nvSpPr>
          <p:spPr>
            <a:xfrm>
              <a:off x="128437" y="3114512"/>
              <a:ext cx="1289099" cy="335099"/>
            </a:xfrm>
            <a:prstGeom prst="rect">
              <a:avLst/>
            </a:prstGeom>
            <a:noFill/>
            <a:ln>
              <a:noFill/>
            </a:ln>
          </p:spPr>
          <p:txBody>
            <a:bodyPr lIns="91425" tIns="91425" rIns="91425" bIns="91425" anchor="ctr" anchorCtr="0">
              <a:noAutofit/>
            </a:bodyPr>
            <a:lstStyle/>
            <a:p>
              <a:pPr lvl="0" algn="ctr" rtl="0">
                <a:spcBef>
                  <a:spcPts val="0"/>
                </a:spcBef>
                <a:buNone/>
              </a:pPr>
              <a:r>
                <a:rPr lang="en-US" sz="1200" dirty="0">
                  <a:latin typeface="Arial Hebrew" charset="-79"/>
                  <a:ea typeface="Arial Hebrew" charset="-79"/>
                  <a:cs typeface="Arial Hebrew" charset="-79"/>
                  <a:sym typeface="Open Sans"/>
                </a:rPr>
                <a:t>Y</a:t>
              </a:r>
              <a:r>
                <a:rPr lang="en" sz="1200" dirty="0" err="1">
                  <a:latin typeface="Arial Hebrew" charset="-79"/>
                  <a:ea typeface="Arial Hebrew" charset="-79"/>
                  <a:cs typeface="Arial Hebrew" charset="-79"/>
                  <a:sym typeface="Open Sans"/>
                </a:rPr>
                <a:t>ou</a:t>
              </a:r>
              <a:r>
                <a:rPr lang="en-US" sz="1200" dirty="0">
                  <a:latin typeface="Arial Hebrew" charset="-79"/>
                  <a:ea typeface="Arial Hebrew" charset="-79"/>
                  <a:cs typeface="Arial Hebrew" charset="-79"/>
                  <a:sym typeface="Open Sans"/>
                </a:rPr>
                <a:t>- connecting via </a:t>
              </a:r>
              <a:r>
                <a:rPr lang="en-US" sz="1200" dirty="0" err="1">
                  <a:latin typeface="Arial Hebrew" charset="-79"/>
                  <a:ea typeface="Arial Hebrew" charset="-79"/>
                  <a:cs typeface="Arial Hebrew" charset="-79"/>
                  <a:sym typeface="Open Sans"/>
                </a:rPr>
                <a:t>ssh</a:t>
              </a:r>
              <a:r>
                <a:rPr lang="en-US" sz="1200" dirty="0">
                  <a:latin typeface="Arial Hebrew" charset="-79"/>
                  <a:ea typeface="Arial Hebrew" charset="-79"/>
                  <a:cs typeface="Arial Hebrew" charset="-79"/>
                  <a:sym typeface="Open Sans"/>
                </a:rPr>
                <a:t> </a:t>
              </a:r>
              <a:endParaRPr lang="en" sz="1200" dirty="0">
                <a:latin typeface="Arial Hebrew" charset="-79"/>
                <a:ea typeface="Arial Hebrew" charset="-79"/>
                <a:cs typeface="Arial Hebrew" charset="-79"/>
                <a:sym typeface="Open Sans"/>
              </a:endParaRPr>
            </a:p>
          </p:txBody>
        </p:sp>
        <p:cxnSp>
          <p:nvCxnSpPr>
            <p:cNvPr id="10" name="Shape 94"/>
            <p:cNvCxnSpPr>
              <a:cxnSpLocks/>
              <a:endCxn id="21" idx="1"/>
            </p:cNvCxnSpPr>
            <p:nvPr/>
          </p:nvCxnSpPr>
          <p:spPr>
            <a:xfrm>
              <a:off x="753375" y="2568544"/>
              <a:ext cx="1017000" cy="233080"/>
            </a:xfrm>
            <a:prstGeom prst="straightConnector1">
              <a:avLst/>
            </a:prstGeom>
            <a:noFill/>
            <a:ln w="9525" cap="flat">
              <a:solidFill>
                <a:srgbClr val="B7B7B7"/>
              </a:solidFill>
              <a:prstDash val="solid"/>
              <a:round/>
              <a:headEnd type="none" w="lg" len="lg"/>
              <a:tailEnd type="none" w="lg" len="lg"/>
            </a:ln>
          </p:spPr>
        </p:cxnSp>
        <p:cxnSp>
          <p:nvCxnSpPr>
            <p:cNvPr id="11" name="Shape 95"/>
            <p:cNvCxnSpPr>
              <a:cxnSpLocks/>
              <a:endCxn id="20" idx="1"/>
            </p:cNvCxnSpPr>
            <p:nvPr/>
          </p:nvCxnSpPr>
          <p:spPr>
            <a:xfrm flipV="1">
              <a:off x="780074" y="2408405"/>
              <a:ext cx="990301" cy="173413"/>
            </a:xfrm>
            <a:prstGeom prst="straightConnector1">
              <a:avLst/>
            </a:prstGeom>
            <a:noFill/>
            <a:ln w="9525" cap="flat">
              <a:solidFill>
                <a:srgbClr val="B7B7B7"/>
              </a:solidFill>
              <a:prstDash val="solid"/>
              <a:round/>
              <a:headEnd type="none" w="lg" len="lg"/>
              <a:tailEnd type="none" w="lg" len="lg"/>
            </a:ln>
          </p:spPr>
        </p:cxnSp>
        <p:sp>
          <p:nvSpPr>
            <p:cNvPr id="12" name="Shape 96"/>
            <p:cNvSpPr/>
            <p:nvPr/>
          </p:nvSpPr>
          <p:spPr>
            <a:xfrm>
              <a:off x="368" y="2378741"/>
              <a:ext cx="819828" cy="612684"/>
            </a:xfrm>
            <a:prstGeom prst="cloud">
              <a:avLst/>
            </a:prstGeom>
            <a:solidFill>
              <a:srgbClr val="D9D9D9"/>
            </a:solidFill>
            <a:ln w="19050" cap="flat">
              <a:solidFill>
                <a:srgbClr val="99999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 name="Shape 49"/>
            <p:cNvSpPr/>
            <p:nvPr/>
          </p:nvSpPr>
          <p:spPr>
            <a:xfrm>
              <a:off x="1779547" y="3054794"/>
              <a:ext cx="913765" cy="261483"/>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1200" dirty="0" err="1">
                  <a:solidFill>
                    <a:schemeClr val="bg1"/>
                  </a:solidFill>
                  <a:latin typeface="Arial" charset="0"/>
                  <a:ea typeface="Arial" charset="0"/>
                  <a:cs typeface="Arial" charset="0"/>
                  <a:sym typeface="Consolas"/>
                </a:rPr>
                <a:t>sh</a:t>
              </a:r>
              <a:r>
                <a:rPr lang="en" sz="1200" dirty="0">
                  <a:solidFill>
                    <a:schemeClr val="bg1"/>
                  </a:solidFill>
                  <a:latin typeface="Arial" charset="0"/>
                  <a:ea typeface="Arial" charset="0"/>
                  <a:cs typeface="Arial" charset="0"/>
                  <a:sym typeface="Consolas"/>
                </a:rPr>
                <a:t>-ln0</a:t>
              </a:r>
              <a:r>
                <a:rPr lang="en-US" sz="1200" dirty="0">
                  <a:solidFill>
                    <a:schemeClr val="bg1"/>
                  </a:solidFill>
                  <a:latin typeface="Arial" charset="0"/>
                  <a:ea typeface="Arial" charset="0"/>
                  <a:cs typeface="Arial" charset="0"/>
                  <a:sym typeface="Consolas"/>
                </a:rPr>
                <a:t>3</a:t>
              </a:r>
              <a:endParaRPr lang="en" sz="1200" dirty="0">
                <a:solidFill>
                  <a:schemeClr val="bg1"/>
                </a:solidFill>
                <a:latin typeface="Arial" charset="0"/>
                <a:ea typeface="Arial" charset="0"/>
                <a:cs typeface="Arial" charset="0"/>
                <a:sym typeface="Consolas"/>
              </a:endParaRPr>
            </a:p>
          </p:txBody>
        </p:sp>
        <p:sp>
          <p:nvSpPr>
            <p:cNvPr id="14" name="Shape 49"/>
            <p:cNvSpPr/>
            <p:nvPr/>
          </p:nvSpPr>
          <p:spPr>
            <a:xfrm>
              <a:off x="1779547" y="3459678"/>
              <a:ext cx="967292" cy="377021"/>
            </a:xfrm>
            <a:prstGeom prst="rect">
              <a:avLst/>
            </a:prstGeom>
            <a:solidFill>
              <a:srgbClr val="918873"/>
            </a:solidFill>
            <a:ln w="19050" cap="flat">
              <a:solidFill>
                <a:srgbClr val="434A44"/>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1200" dirty="0" err="1">
                  <a:solidFill>
                    <a:schemeClr val="bg1"/>
                  </a:solidFill>
                  <a:latin typeface="Arial" charset="0"/>
                  <a:ea typeface="Arial" charset="0"/>
                  <a:cs typeface="Arial" charset="0"/>
                  <a:sym typeface="Consolas"/>
                </a:rPr>
                <a:t>sh</a:t>
              </a:r>
              <a:r>
                <a:rPr lang="en-US" sz="1200" dirty="0">
                  <a:solidFill>
                    <a:schemeClr val="bg1"/>
                  </a:solidFill>
                  <a:latin typeface="Arial" charset="0"/>
                  <a:ea typeface="Arial" charset="0"/>
                  <a:cs typeface="Arial" charset="0"/>
                  <a:sym typeface="Consolas"/>
                </a:rPr>
                <a:t>-l</a:t>
              </a:r>
              <a:r>
                <a:rPr lang="en" sz="1200" dirty="0">
                  <a:solidFill>
                    <a:schemeClr val="bg1"/>
                  </a:solidFill>
                  <a:latin typeface="Arial" charset="0"/>
                  <a:ea typeface="Arial" charset="0"/>
                  <a:cs typeface="Arial" charset="0"/>
                  <a:sym typeface="Consolas"/>
                </a:rPr>
                <a:t>n0</a:t>
              </a:r>
              <a:r>
                <a:rPr lang="en-US" sz="1200" dirty="0">
                  <a:solidFill>
                    <a:schemeClr val="bg1"/>
                  </a:solidFill>
                  <a:latin typeface="Arial" charset="0"/>
                  <a:ea typeface="Arial" charset="0"/>
                  <a:cs typeface="Arial" charset="0"/>
                  <a:sym typeface="Consolas"/>
                </a:rPr>
                <a:t>4..08</a:t>
              </a:r>
              <a:endParaRPr lang="en" sz="1200" dirty="0">
                <a:solidFill>
                  <a:schemeClr val="bg1"/>
                </a:solidFill>
                <a:latin typeface="Arial" charset="0"/>
                <a:ea typeface="Arial" charset="0"/>
                <a:cs typeface="Arial" charset="0"/>
                <a:sym typeface="Consolas"/>
              </a:endParaRPr>
            </a:p>
          </p:txBody>
        </p:sp>
        <p:cxnSp>
          <p:nvCxnSpPr>
            <p:cNvPr id="15" name="Shape 81"/>
            <p:cNvCxnSpPr>
              <a:cxnSpLocks/>
              <a:stCxn id="13" idx="3"/>
            </p:cNvCxnSpPr>
            <p:nvPr/>
          </p:nvCxnSpPr>
          <p:spPr>
            <a:xfrm flipV="1">
              <a:off x="2693312" y="2859145"/>
              <a:ext cx="796701" cy="326391"/>
            </a:xfrm>
            <a:prstGeom prst="straightConnector1">
              <a:avLst/>
            </a:prstGeom>
            <a:noFill/>
            <a:ln w="9525" cap="flat">
              <a:solidFill>
                <a:schemeClr val="accent2"/>
              </a:solidFill>
              <a:prstDash val="solid"/>
              <a:round/>
              <a:headEnd type="none" w="lg" len="lg"/>
              <a:tailEnd type="none" w="lg" len="lg"/>
            </a:ln>
          </p:spPr>
        </p:cxnSp>
        <p:cxnSp>
          <p:nvCxnSpPr>
            <p:cNvPr id="16" name="Shape 81"/>
            <p:cNvCxnSpPr>
              <a:cxnSpLocks/>
            </p:cNvCxnSpPr>
            <p:nvPr/>
          </p:nvCxnSpPr>
          <p:spPr>
            <a:xfrm flipV="1">
              <a:off x="2711464" y="2932179"/>
              <a:ext cx="903211" cy="517432"/>
            </a:xfrm>
            <a:prstGeom prst="straightConnector1">
              <a:avLst/>
            </a:prstGeom>
            <a:noFill/>
            <a:ln w="9525" cap="flat">
              <a:solidFill>
                <a:schemeClr val="accent2"/>
              </a:solidFill>
              <a:prstDash val="solid"/>
              <a:round/>
              <a:headEnd type="none" w="lg" len="lg"/>
              <a:tailEnd type="none" w="lg" len="lg"/>
            </a:ln>
          </p:spPr>
        </p:cxnSp>
        <p:cxnSp>
          <p:nvCxnSpPr>
            <p:cNvPr id="17" name="Shape 95"/>
            <p:cNvCxnSpPr>
              <a:cxnSpLocks/>
              <a:stCxn id="12" idx="0"/>
              <a:endCxn id="13" idx="1"/>
            </p:cNvCxnSpPr>
            <p:nvPr/>
          </p:nvCxnSpPr>
          <p:spPr>
            <a:xfrm>
              <a:off x="819513" y="2685084"/>
              <a:ext cx="960034" cy="500452"/>
            </a:xfrm>
            <a:prstGeom prst="straightConnector1">
              <a:avLst/>
            </a:prstGeom>
            <a:noFill/>
            <a:ln w="9525" cap="flat">
              <a:solidFill>
                <a:srgbClr val="B7B7B7"/>
              </a:solidFill>
              <a:prstDash val="solid"/>
              <a:round/>
              <a:headEnd type="none" w="lg" len="lg"/>
              <a:tailEnd type="none" w="lg" len="lg"/>
            </a:ln>
          </p:spPr>
        </p:cxnSp>
        <p:cxnSp>
          <p:nvCxnSpPr>
            <p:cNvPr id="18" name="Shape 95"/>
            <p:cNvCxnSpPr>
              <a:cxnSpLocks/>
              <a:stCxn id="12" idx="0"/>
            </p:cNvCxnSpPr>
            <p:nvPr/>
          </p:nvCxnSpPr>
          <p:spPr>
            <a:xfrm>
              <a:off x="819512" y="2685084"/>
              <a:ext cx="939460" cy="909577"/>
            </a:xfrm>
            <a:prstGeom prst="straightConnector1">
              <a:avLst/>
            </a:prstGeom>
            <a:noFill/>
            <a:ln w="9525" cap="flat">
              <a:solidFill>
                <a:srgbClr val="B7B7B7"/>
              </a:solidFill>
              <a:prstDash val="solid"/>
              <a:round/>
              <a:headEnd type="none" w="lg" len="lg"/>
              <a:tailEnd type="none" w="lg" len="lg"/>
            </a:ln>
          </p:spPr>
        </p:cxnSp>
        <p:sp>
          <p:nvSpPr>
            <p:cNvPr id="19" name="TextBox 18"/>
            <p:cNvSpPr txBox="1"/>
            <p:nvPr/>
          </p:nvSpPr>
          <p:spPr>
            <a:xfrm>
              <a:off x="1520907" y="3859558"/>
              <a:ext cx="1288131" cy="315217"/>
            </a:xfrm>
            <a:prstGeom prst="rect">
              <a:avLst/>
            </a:prstGeom>
            <a:noFill/>
          </p:spPr>
          <p:txBody>
            <a:bodyPr wrap="square" rtlCol="0">
              <a:spAutoFit/>
            </a:bodyPr>
            <a:lstStyle/>
            <a:p>
              <a:r>
                <a:rPr lang="en-US" sz="1200" dirty="0">
                  <a:latin typeface="Arial" charset="0"/>
                  <a:ea typeface="Arial" charset="0"/>
                  <a:cs typeface="Arial" charset="0"/>
                </a:rPr>
                <a:t>Login nodes</a:t>
              </a:r>
            </a:p>
          </p:txBody>
        </p:sp>
      </p:grpSp>
      <p:cxnSp>
        <p:nvCxnSpPr>
          <p:cNvPr id="599" name="Shape 81"/>
          <p:cNvCxnSpPr>
            <a:cxnSpLocks/>
            <a:stCxn id="21" idx="3"/>
            <a:endCxn id="61" idx="2"/>
          </p:cNvCxnSpPr>
          <p:nvPr/>
        </p:nvCxnSpPr>
        <p:spPr>
          <a:xfrm flipV="1">
            <a:off x="3560356" y="2803496"/>
            <a:ext cx="575679" cy="181858"/>
          </a:xfrm>
          <a:prstGeom prst="straightConnector1">
            <a:avLst/>
          </a:prstGeom>
          <a:noFill/>
          <a:ln w="9525" cap="flat">
            <a:solidFill>
              <a:schemeClr val="accent2"/>
            </a:solidFill>
            <a:prstDash val="solid"/>
            <a:round/>
            <a:headEnd type="none" w="lg" len="lg"/>
            <a:tailEnd type="none" w="lg" len="lg"/>
          </a:ln>
        </p:spPr>
      </p:cxnSp>
      <p:cxnSp>
        <p:nvCxnSpPr>
          <p:cNvPr id="602" name="Shape 81"/>
          <p:cNvCxnSpPr>
            <a:cxnSpLocks/>
            <a:stCxn id="20" idx="3"/>
          </p:cNvCxnSpPr>
          <p:nvPr/>
        </p:nvCxnSpPr>
        <p:spPr>
          <a:xfrm flipV="1">
            <a:off x="3560355" y="2624551"/>
            <a:ext cx="668465" cy="15260"/>
          </a:xfrm>
          <a:prstGeom prst="straightConnector1">
            <a:avLst/>
          </a:prstGeom>
          <a:noFill/>
          <a:ln w="9525" cap="flat">
            <a:solidFill>
              <a:schemeClr val="accent2"/>
            </a:solidFill>
            <a:prstDash val="solid"/>
            <a:round/>
            <a:headEnd type="none" w="lg" len="lg"/>
            <a:tailEnd type="none" w="lg" len="lg"/>
          </a:ln>
        </p:spPr>
      </p:cxnSp>
    </p:spTree>
    <p:extLst>
      <p:ext uri="{BB962C8B-B14F-4D97-AF65-F5344CB8AC3E}">
        <p14:creationId xmlns:p14="http://schemas.microsoft.com/office/powerpoint/2010/main" val="122443637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6753-78FB-0F48-86BA-305BB37F298B}"/>
              </a:ext>
            </a:extLst>
          </p:cNvPr>
          <p:cNvSpPr>
            <a:spLocks noGrp="1"/>
          </p:cNvSpPr>
          <p:nvPr>
            <p:ph type="title"/>
          </p:nvPr>
        </p:nvSpPr>
        <p:spPr/>
        <p:txBody>
          <a:bodyPr/>
          <a:lstStyle/>
          <a:p>
            <a:r>
              <a:rPr lang="en-US" sz="1800" dirty="0">
                <a:latin typeface="Arial" panose="020B0604020202020204" pitchFamily="34" charset="0"/>
                <a:cs typeface="Arial" panose="020B0604020202020204" pitchFamily="34" charset="0"/>
              </a:rPr>
              <a:t>Sherlock: Connecting and Networking Internal and External </a:t>
            </a:r>
            <a:endParaRPr lang="en-US" sz="1800" dirty="0"/>
          </a:p>
        </p:txBody>
      </p:sp>
      <p:pic>
        <p:nvPicPr>
          <p:cNvPr id="4" name="Content Placeholder 3">
            <a:extLst>
              <a:ext uri="{FF2B5EF4-FFF2-40B4-BE49-F238E27FC236}">
                <a16:creationId xmlns:a16="http://schemas.microsoft.com/office/drawing/2014/main" id="{43671332-DF4F-B548-9C36-F3B0370971DF}"/>
              </a:ext>
            </a:extLst>
          </p:cNvPr>
          <p:cNvPicPr>
            <a:picLocks noGrp="1" noChangeAspect="1"/>
          </p:cNvPicPr>
          <p:nvPr>
            <p:ph sz="quarter" idx="10"/>
          </p:nvPr>
        </p:nvPicPr>
        <p:blipFill>
          <a:blip r:embed="rId2"/>
          <a:stretch>
            <a:fillRect/>
          </a:stretch>
        </p:blipFill>
        <p:spPr>
          <a:xfrm>
            <a:off x="657237" y="1919235"/>
            <a:ext cx="8290940" cy="3487132"/>
          </a:xfrm>
          <a:prstGeom prst="rect">
            <a:avLst/>
          </a:prstGeom>
        </p:spPr>
      </p:pic>
    </p:spTree>
    <p:extLst>
      <p:ext uri="{BB962C8B-B14F-4D97-AF65-F5344CB8AC3E}">
        <p14:creationId xmlns:p14="http://schemas.microsoft.com/office/powerpoint/2010/main" val="117344965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137E-B144-184E-B92F-ADA878339D3A}"/>
              </a:ext>
            </a:extLst>
          </p:cNvPr>
          <p:cNvSpPr>
            <a:spLocks noGrp="1"/>
          </p:cNvSpPr>
          <p:nvPr>
            <p:ph type="title"/>
          </p:nvPr>
        </p:nvSpPr>
        <p:spPr/>
        <p:txBody>
          <a:bodyPr/>
          <a:lstStyle/>
          <a:p>
            <a:r>
              <a:rPr lang="en-US" dirty="0"/>
              <a:t>HPC Workflows</a:t>
            </a:r>
          </a:p>
        </p:txBody>
      </p:sp>
      <p:sp>
        <p:nvSpPr>
          <p:cNvPr id="3" name="Content Placeholder 2">
            <a:extLst>
              <a:ext uri="{FF2B5EF4-FFF2-40B4-BE49-F238E27FC236}">
                <a16:creationId xmlns:a16="http://schemas.microsoft.com/office/drawing/2014/main" id="{005005D8-0014-FA4E-AED1-AD1C6EAF8A1F}"/>
              </a:ext>
            </a:extLst>
          </p:cNvPr>
          <p:cNvSpPr>
            <a:spLocks noGrp="1"/>
          </p:cNvSpPr>
          <p:nvPr>
            <p:ph sz="quarter" idx="10"/>
          </p:nvPr>
        </p:nvSpPr>
        <p:spPr>
          <a:xfrm>
            <a:off x="955678" y="1211580"/>
            <a:ext cx="7700963" cy="5012056"/>
          </a:xfrm>
        </p:spPr>
        <p:txBody>
          <a:bodyPr>
            <a:normAutofit lnSpcReduction="10000"/>
          </a:bodyPr>
          <a:lstStyle/>
          <a:p>
            <a:endParaRPr lang="en-US" dirty="0"/>
          </a:p>
          <a:p>
            <a:r>
              <a:rPr lang="en-US" b="1" dirty="0"/>
              <a:t>Research</a:t>
            </a:r>
            <a:r>
              <a:rPr lang="en-US" dirty="0"/>
              <a:t>- Many users working on many problems, constantly changing environment.  Jobs are heterogenous, many single CPU jobs or large multi-node jobs, large RAM, all types of jobs and software</a:t>
            </a:r>
          </a:p>
          <a:p>
            <a:endParaRPr lang="en-US" dirty="0"/>
          </a:p>
          <a:p>
            <a:r>
              <a:rPr lang="en-US" b="1" dirty="0"/>
              <a:t>Interactive</a:t>
            </a:r>
            <a:r>
              <a:rPr lang="en-US" dirty="0"/>
              <a:t>- Users login to compute nodes and iteratively test, run their code estimate their codes resource requirements, install/load code dependencies. On Sherlock we use </a:t>
            </a:r>
            <a:r>
              <a:rPr lang="en-US" b="1" dirty="0"/>
              <a:t>sdev</a:t>
            </a:r>
            <a:r>
              <a:rPr lang="en-US" dirty="0"/>
              <a:t> and </a:t>
            </a:r>
            <a:r>
              <a:rPr lang="en-US" b="1" dirty="0" err="1"/>
              <a:t>srun</a:t>
            </a:r>
            <a:r>
              <a:rPr lang="en-US" dirty="0"/>
              <a:t> commands for this.  When ready, submit the jobs as batch jobs to the pool of compute nodes with </a:t>
            </a:r>
            <a:r>
              <a:rPr lang="en-US" b="1" dirty="0"/>
              <a:t>sbatch</a:t>
            </a:r>
            <a:r>
              <a:rPr lang="en-US" dirty="0"/>
              <a:t> command.  </a:t>
            </a:r>
          </a:p>
          <a:p>
            <a:endParaRPr lang="en-US" dirty="0"/>
          </a:p>
          <a:p>
            <a:r>
              <a:rPr lang="en-US" b="1" dirty="0"/>
              <a:t>Production</a:t>
            </a:r>
            <a:r>
              <a:rPr lang="en-US" dirty="0"/>
              <a:t>- Fewer uses, large scale, thousands, or tens of thousands of CPUs.  The details, resource requirements, </a:t>
            </a:r>
            <a:r>
              <a:rPr lang="en-US" dirty="0" err="1"/>
              <a:t>i</a:t>
            </a:r>
            <a:r>
              <a:rPr lang="en-US" dirty="0"/>
              <a:t>/o, performance, have already been worked out.  Static unless major changes to inputs or software, astrophysics, fluid dynamics, weather simulations, predictions.  Often rely on MPI and more recently GPUs.  Often jobs are running parallel across multiple nodes</a:t>
            </a:r>
          </a:p>
          <a:p>
            <a:endParaRPr lang="en-US" dirty="0"/>
          </a:p>
          <a:p>
            <a:endParaRPr lang="en-US" dirty="0"/>
          </a:p>
        </p:txBody>
      </p:sp>
    </p:spTree>
    <p:extLst>
      <p:ext uri="{BB962C8B-B14F-4D97-AF65-F5344CB8AC3E}">
        <p14:creationId xmlns:p14="http://schemas.microsoft.com/office/powerpoint/2010/main" val="358274210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C27F-D86E-5443-B625-62A876D41449}"/>
              </a:ext>
            </a:extLst>
          </p:cNvPr>
          <p:cNvSpPr>
            <a:spLocks noGrp="1"/>
          </p:cNvSpPr>
          <p:nvPr>
            <p:ph type="title"/>
          </p:nvPr>
        </p:nvSpPr>
        <p:spPr/>
        <p:txBody>
          <a:bodyPr/>
          <a:lstStyle/>
          <a:p>
            <a:r>
              <a:rPr lang="en-US" dirty="0"/>
              <a:t>MPI</a:t>
            </a:r>
          </a:p>
        </p:txBody>
      </p:sp>
      <p:sp>
        <p:nvSpPr>
          <p:cNvPr id="3" name="Content Placeholder 2">
            <a:extLst>
              <a:ext uri="{FF2B5EF4-FFF2-40B4-BE49-F238E27FC236}">
                <a16:creationId xmlns:a16="http://schemas.microsoft.com/office/drawing/2014/main" id="{56B4F13F-F6EB-6747-983E-77B8E882B95D}"/>
              </a:ext>
            </a:extLst>
          </p:cNvPr>
          <p:cNvSpPr>
            <a:spLocks noGrp="1"/>
          </p:cNvSpPr>
          <p:nvPr>
            <p:ph sz="quarter" idx="10"/>
          </p:nvPr>
        </p:nvSpPr>
        <p:spPr>
          <a:xfrm>
            <a:off x="926002" y="1268730"/>
            <a:ext cx="7700963" cy="5012056"/>
          </a:xfrm>
        </p:spPr>
        <p:txBody>
          <a:bodyPr>
            <a:normAutofit fontScale="92500" lnSpcReduction="10000"/>
          </a:bodyPr>
          <a:lstStyle/>
          <a:p>
            <a:r>
              <a:rPr lang="en-US" b="1" dirty="0"/>
              <a:t>Message Passing Interface</a:t>
            </a:r>
            <a:endParaRPr lang="en-US" dirty="0"/>
          </a:p>
          <a:p>
            <a:pPr>
              <a:buFont typeface="Arial" panose="020B0604020202020204" pitchFamily="34" charset="0"/>
              <a:buChar char="•"/>
            </a:pPr>
            <a:r>
              <a:rPr lang="en-US" dirty="0"/>
              <a:t>Run code across multiple nodes, CPUs, sharing memory</a:t>
            </a:r>
          </a:p>
          <a:p>
            <a:pPr>
              <a:buFont typeface="Arial" panose="020B0604020202020204" pitchFamily="34" charset="0"/>
              <a:buChar char="•"/>
            </a:pPr>
            <a:r>
              <a:rPr lang="en-US" dirty="0"/>
              <a:t>Thousands of CPUs, TB of memory can be used at once</a:t>
            </a:r>
          </a:p>
          <a:p>
            <a:pPr>
              <a:buFont typeface="Arial" panose="020B0604020202020204" pitchFamily="34" charset="0"/>
              <a:buChar char="•"/>
            </a:pPr>
            <a:r>
              <a:rPr lang="en-US" dirty="0"/>
              <a:t>Communication protocol for programming parallel computers runs over 100GB/s Infiniband network on Sherlock nodes are connected via PCI bus</a:t>
            </a:r>
          </a:p>
          <a:p>
            <a:pPr>
              <a:buFont typeface="Arial" panose="020B0604020202020204" pitchFamily="34" charset="0"/>
              <a:buChar char="•"/>
            </a:pPr>
            <a:r>
              <a:rPr lang="en-US" dirty="0"/>
              <a:t>Most MPI implementations consist of a specific set of routines directly callable from C, C++, Python and Fortran</a:t>
            </a:r>
          </a:p>
          <a:p>
            <a:pPr>
              <a:buFont typeface="Arial" panose="020B0604020202020204" pitchFamily="34" charset="0"/>
              <a:buChar char="•"/>
            </a:pPr>
            <a:r>
              <a:rPr lang="en-US" dirty="0"/>
              <a:t>Standardized and Portable, OpenMP and MPICH  OpenMP pragmas are added to code</a:t>
            </a:r>
          </a:p>
          <a:p>
            <a:pPr marL="0" indent="0"/>
            <a:endParaRPr lang="en-US" dirty="0"/>
          </a:p>
          <a:p>
            <a:pPr marL="0" indent="0"/>
            <a:r>
              <a:rPr lang="en-US" dirty="0"/>
              <a:t>Used in many codes for large simulations, VASP (ab initio simulations), Quantum ESPRESSO, Schrodinger, </a:t>
            </a:r>
            <a:r>
              <a:rPr lang="en-US" dirty="0" err="1"/>
              <a:t>NWChem</a:t>
            </a:r>
            <a:endParaRPr lang="en-US" dirty="0"/>
          </a:p>
          <a:p>
            <a:pPr marL="0" indent="0"/>
            <a:endParaRPr lang="en-US" dirty="0"/>
          </a:p>
          <a:p>
            <a:pPr marL="0" indent="0"/>
            <a:endParaRPr lang="en-US" dirty="0"/>
          </a:p>
          <a:p>
            <a:pPr marL="0" indent="0"/>
            <a:r>
              <a:rPr lang="en-US" dirty="0"/>
              <a:t>MPI tutorials</a:t>
            </a:r>
          </a:p>
          <a:p>
            <a:pPr marL="0" indent="0"/>
            <a:r>
              <a:rPr lang="en-US" dirty="0">
                <a:hlinkClick r:id="rId2"/>
              </a:rPr>
              <a:t>http://</a:t>
            </a:r>
            <a:r>
              <a:rPr lang="en-US" dirty="0" err="1">
                <a:hlinkClick r:id="rId2"/>
              </a:rPr>
              <a:t>mpitutorial.com</a:t>
            </a:r>
            <a:r>
              <a:rPr lang="en-US" dirty="0">
                <a:hlinkClick r:id="rId2"/>
              </a:rPr>
              <a:t>/tutorials/</a:t>
            </a:r>
            <a:endParaRPr lang="en-US" dirty="0"/>
          </a:p>
          <a:p>
            <a:pPr marL="0" indent="0"/>
            <a:r>
              <a:rPr lang="en-US" dirty="0">
                <a:hlinkClick r:id="rId3"/>
              </a:rPr>
              <a:t>https://computing.llnl.gov/tutorials/mpi/</a:t>
            </a:r>
            <a:endParaRPr lang="en-US" dirty="0"/>
          </a:p>
        </p:txBody>
      </p:sp>
    </p:spTree>
    <p:extLst>
      <p:ext uri="{BB962C8B-B14F-4D97-AF65-F5344CB8AC3E}">
        <p14:creationId xmlns:p14="http://schemas.microsoft.com/office/powerpoint/2010/main" val="174667508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0C5A-0956-6B45-ACCD-532ED1632E94}"/>
              </a:ext>
            </a:extLst>
          </p:cNvPr>
          <p:cNvSpPr>
            <a:spLocks noGrp="1"/>
          </p:cNvSpPr>
          <p:nvPr>
            <p:ph type="title"/>
          </p:nvPr>
        </p:nvSpPr>
        <p:spPr/>
        <p:txBody>
          <a:bodyPr/>
          <a:lstStyle/>
          <a:p>
            <a:r>
              <a:rPr lang="en-US" dirty="0"/>
              <a:t>Graphics processing units GPUs</a:t>
            </a:r>
          </a:p>
        </p:txBody>
      </p:sp>
      <p:sp>
        <p:nvSpPr>
          <p:cNvPr id="3" name="Content Placeholder 2">
            <a:extLst>
              <a:ext uri="{FF2B5EF4-FFF2-40B4-BE49-F238E27FC236}">
                <a16:creationId xmlns:a16="http://schemas.microsoft.com/office/drawing/2014/main" id="{F4C08C78-656D-514A-95DB-B1EB44506041}"/>
              </a:ext>
            </a:extLst>
          </p:cNvPr>
          <p:cNvSpPr>
            <a:spLocks noGrp="1"/>
          </p:cNvSpPr>
          <p:nvPr>
            <p:ph sz="quarter" idx="10"/>
          </p:nvPr>
        </p:nvSpPr>
        <p:spPr/>
        <p:txBody>
          <a:bodyPr>
            <a:normAutofit fontScale="62500" lnSpcReduction="20000"/>
          </a:bodyPr>
          <a:lstStyle/>
          <a:p>
            <a:endParaRPr lang="en-US" dirty="0"/>
          </a:p>
          <a:p>
            <a:endParaRPr lang="en-US" dirty="0"/>
          </a:p>
          <a:p>
            <a:r>
              <a:rPr lang="en-US" dirty="0"/>
              <a:t>GPUs highly parallel structure makes them</a:t>
            </a:r>
          </a:p>
          <a:p>
            <a:r>
              <a:rPr lang="en-US" dirty="0"/>
              <a:t>more efficient than general-purpose CPUs for</a:t>
            </a:r>
          </a:p>
          <a:p>
            <a:r>
              <a:rPr lang="en-US" dirty="0"/>
              <a:t> algorithms where the processing of </a:t>
            </a:r>
          </a:p>
          <a:p>
            <a:r>
              <a:rPr lang="en-US" dirty="0"/>
              <a:t>large blocks of data is done in parallel.</a:t>
            </a:r>
          </a:p>
          <a:p>
            <a:endParaRPr lang="en-US" dirty="0"/>
          </a:p>
          <a:p>
            <a:r>
              <a:rPr lang="en-US" dirty="0"/>
              <a:t>GPU is specialized for compute-intensive, highly</a:t>
            </a:r>
          </a:p>
          <a:p>
            <a:r>
              <a:rPr lang="en-US" dirty="0"/>
              <a:t>parallel computation and designed such </a:t>
            </a:r>
          </a:p>
          <a:p>
            <a:r>
              <a:rPr lang="en-US" dirty="0"/>
              <a:t>that more transistors are devoted to data processing </a:t>
            </a:r>
          </a:p>
          <a:p>
            <a:r>
              <a:rPr lang="en-US" dirty="0"/>
              <a:t>rather than data caching and flow control.</a:t>
            </a:r>
          </a:p>
          <a:p>
            <a:endParaRPr lang="en-US" dirty="0"/>
          </a:p>
          <a:p>
            <a:endParaRPr lang="en-US" dirty="0"/>
          </a:p>
          <a:p>
            <a:r>
              <a:rPr lang="en-US" dirty="0"/>
              <a:t>CUDA and OpenCL used to program GPUs </a:t>
            </a:r>
          </a:p>
          <a:p>
            <a:r>
              <a:rPr lang="en-US" dirty="0"/>
              <a:t>directly,</a:t>
            </a:r>
          </a:p>
          <a:p>
            <a:endParaRPr lang="en-US"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The Sherlock cluster features some of the latest generation of GPU accelerators: the </a:t>
            </a:r>
            <a:r>
              <a:rPr lang="en-US" sz="1600" dirty="0">
                <a:hlinkClick r:id="rId2"/>
              </a:rPr>
              <a:t>NVIDIA Tesla V100</a:t>
            </a:r>
            <a:r>
              <a:rPr lang="en-US" sz="1600" dirty="0"/>
              <a:t>.</a:t>
            </a:r>
          </a:p>
          <a:p>
            <a:endParaRPr lang="en-US" sz="1600" dirty="0"/>
          </a:p>
          <a:p>
            <a:r>
              <a:rPr lang="en-US" sz="1600" dirty="0"/>
              <a:t>Each V100 GPU features </a:t>
            </a:r>
            <a:r>
              <a:rPr lang="en-US" sz="1600" b="1" dirty="0"/>
              <a:t>7.8 </a:t>
            </a:r>
            <a:r>
              <a:rPr lang="en-US" sz="1600" b="1" dirty="0" err="1"/>
              <a:t>TFlops</a:t>
            </a:r>
            <a:r>
              <a:rPr lang="en-US" sz="1600" dirty="0"/>
              <a:t> of double-precision (FP64) performance, up to </a:t>
            </a:r>
            <a:r>
              <a:rPr lang="en-US" sz="1600" b="1" dirty="0"/>
              <a:t>125 </a:t>
            </a:r>
            <a:r>
              <a:rPr lang="en-US" sz="1600" b="1" dirty="0" err="1"/>
              <a:t>TFlops</a:t>
            </a:r>
            <a:r>
              <a:rPr lang="en-US" sz="1600" dirty="0"/>
              <a:t> for deep-learning applications, </a:t>
            </a:r>
            <a:r>
              <a:rPr lang="en-US" sz="1600" b="1" dirty="0"/>
              <a:t>16GB</a:t>
            </a:r>
            <a:r>
              <a:rPr lang="en-US" sz="1600" dirty="0"/>
              <a:t> of HBM2 memory, and </a:t>
            </a:r>
            <a:r>
              <a:rPr lang="en-US" sz="1600" b="1" dirty="0"/>
              <a:t>300GB/s</a:t>
            </a:r>
            <a:r>
              <a:rPr lang="en-US" sz="1600" dirty="0"/>
              <a:t> of interconnect bandwidth using </a:t>
            </a:r>
            <a:r>
              <a:rPr lang="en-US" sz="1600" b="1" dirty="0" err="1"/>
              <a:t>NVLink</a:t>
            </a:r>
            <a:r>
              <a:rPr lang="en-US" sz="1600" b="1" dirty="0"/>
              <a:t> 2.0</a:t>
            </a:r>
            <a:r>
              <a:rPr lang="en-US" sz="1600" dirty="0"/>
              <a:t> connections.</a:t>
            </a:r>
          </a:p>
          <a:p>
            <a:r>
              <a:rPr lang="en-US" sz="1600" dirty="0"/>
              <a:t>Three compute nodes, each featuring 4x V100 GPUs, and using a completely non-blocking </a:t>
            </a:r>
            <a:r>
              <a:rPr lang="en-US" sz="1600" dirty="0" err="1"/>
              <a:t>NVLink</a:t>
            </a:r>
            <a:r>
              <a:rPr lang="en-US" sz="1600" dirty="0"/>
              <a:t> topology,</a:t>
            </a:r>
          </a:p>
          <a:p>
            <a:endParaRPr lang="en-US" dirty="0"/>
          </a:p>
        </p:txBody>
      </p:sp>
      <p:pic>
        <p:nvPicPr>
          <p:cNvPr id="9" name="Picture 8">
            <a:extLst>
              <a:ext uri="{FF2B5EF4-FFF2-40B4-BE49-F238E27FC236}">
                <a16:creationId xmlns:a16="http://schemas.microsoft.com/office/drawing/2014/main" id="{35E181A8-D25B-7244-8465-8B613597A579}"/>
              </a:ext>
            </a:extLst>
          </p:cNvPr>
          <p:cNvPicPr>
            <a:picLocks noChangeAspect="1"/>
          </p:cNvPicPr>
          <p:nvPr/>
        </p:nvPicPr>
        <p:blipFill>
          <a:blip r:embed="rId3"/>
          <a:stretch>
            <a:fillRect/>
          </a:stretch>
        </p:blipFill>
        <p:spPr>
          <a:xfrm>
            <a:off x="4802707" y="1704850"/>
            <a:ext cx="3705375" cy="2538538"/>
          </a:xfrm>
          <a:prstGeom prst="rect">
            <a:avLst/>
          </a:prstGeom>
        </p:spPr>
      </p:pic>
    </p:spTree>
    <p:extLst>
      <p:ext uri="{BB962C8B-B14F-4D97-AF65-F5344CB8AC3E}">
        <p14:creationId xmlns:p14="http://schemas.microsoft.com/office/powerpoint/2010/main" val="418303440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9C1E-0B22-5745-B1A4-A949AE612C82}"/>
              </a:ext>
            </a:extLst>
          </p:cNvPr>
          <p:cNvSpPr>
            <a:spLocks noGrp="1"/>
          </p:cNvSpPr>
          <p:nvPr>
            <p:ph type="title"/>
          </p:nvPr>
        </p:nvSpPr>
        <p:spPr/>
        <p:txBody>
          <a:bodyPr/>
          <a:lstStyle/>
          <a:p>
            <a:r>
              <a:rPr lang="en-US" dirty="0"/>
              <a:t>HPC and Cloud workflow comparisons (generalizations) </a:t>
            </a:r>
          </a:p>
        </p:txBody>
      </p:sp>
      <p:sp>
        <p:nvSpPr>
          <p:cNvPr id="3" name="Content Placeholder 2">
            <a:extLst>
              <a:ext uri="{FF2B5EF4-FFF2-40B4-BE49-F238E27FC236}">
                <a16:creationId xmlns:a16="http://schemas.microsoft.com/office/drawing/2014/main" id="{2D487624-0D6B-DB48-BDD3-6624C67726F3}"/>
              </a:ext>
            </a:extLst>
          </p:cNvPr>
          <p:cNvSpPr>
            <a:spLocks noGrp="1"/>
          </p:cNvSpPr>
          <p:nvPr>
            <p:ph sz="quarter" idx="10"/>
          </p:nvPr>
        </p:nvSpPr>
        <p:spPr/>
        <p:txBody>
          <a:bodyPr>
            <a:normAutofit/>
          </a:bodyPr>
          <a:lstStyle/>
          <a:p>
            <a:r>
              <a:rPr lang="en-US" b="1" dirty="0"/>
              <a:t>HPC-</a:t>
            </a:r>
            <a:r>
              <a:rPr lang="en-US" dirty="0"/>
              <a:t> Extremely large sets of data, processing the information in parallel </a:t>
            </a:r>
            <a:r>
              <a:rPr lang="en-US" i="1" dirty="0"/>
              <a:t>while</a:t>
            </a:r>
            <a:r>
              <a:rPr lang="en-US" dirty="0"/>
              <a:t> sharing the data between compute nodes. The data connection between the nodes has to be very fast essentially turning the entire grid of nodes into one single “supercomputer”. This requires expensive hardware: nodes with individually high performance. </a:t>
            </a:r>
            <a:r>
              <a:rPr lang="en-US" b="1" i="1" dirty="0"/>
              <a:t>One</a:t>
            </a:r>
            <a:r>
              <a:rPr lang="en-US" dirty="0"/>
              <a:t> application can be run </a:t>
            </a:r>
            <a:r>
              <a:rPr lang="en-US" b="1" i="1" dirty="0"/>
              <a:t>across</a:t>
            </a:r>
            <a:r>
              <a:rPr lang="en-US" dirty="0"/>
              <a:t> a large number of nodes- </a:t>
            </a:r>
            <a:r>
              <a:rPr lang="en-US" b="1" dirty="0"/>
              <a:t>vertical scalability</a:t>
            </a:r>
            <a:r>
              <a:rPr lang="en-US" dirty="0"/>
              <a:t>.</a:t>
            </a:r>
          </a:p>
          <a:p>
            <a:r>
              <a:rPr lang="en-US" b="1" dirty="0"/>
              <a:t>Cloud (and HPC)-</a:t>
            </a:r>
            <a:r>
              <a:rPr lang="en-US" dirty="0"/>
              <a:t> Good for embarrassingly parallel problems. An EPP problem is one in which a data set is divided into pieces which are dispatched to various computers for processing; or, several copies of a smaller data set are distributed across computers to perform different computations on it (e.g. running the application with different parameters). When done, resulting data is re-assembled.  Individual computers don’t have to be super fast, the power lies in having a huge number of computers. </a:t>
            </a:r>
            <a:r>
              <a:rPr lang="en-US" i="1" dirty="0"/>
              <a:t>Several</a:t>
            </a:r>
            <a:r>
              <a:rPr lang="en-US" dirty="0"/>
              <a:t> applications (or, </a:t>
            </a:r>
            <a:r>
              <a:rPr lang="en-US" i="1" dirty="0"/>
              <a:t>copies</a:t>
            </a:r>
            <a:r>
              <a:rPr lang="en-US" dirty="0"/>
              <a:t> of the same application) run on several nodes, so </a:t>
            </a:r>
            <a:r>
              <a:rPr lang="en-US" b="1" dirty="0"/>
              <a:t>horizontal scalability</a:t>
            </a:r>
            <a:r>
              <a:rPr lang="en-US" dirty="0"/>
              <a:t>.  Run on low cost commodity hardware.  </a:t>
            </a:r>
            <a:r>
              <a:rPr lang="en-US" i="1" dirty="0"/>
              <a:t>Note, these workflows commonly also run on HPC systems- just much faster.</a:t>
            </a:r>
          </a:p>
          <a:p>
            <a:endParaRPr lang="en-US" dirty="0"/>
          </a:p>
        </p:txBody>
      </p:sp>
    </p:spTree>
    <p:extLst>
      <p:ext uri="{BB962C8B-B14F-4D97-AF65-F5344CB8AC3E}">
        <p14:creationId xmlns:p14="http://schemas.microsoft.com/office/powerpoint/2010/main" val="234667353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4A15-1D93-2548-80CB-24CBDFB1029F}"/>
              </a:ext>
            </a:extLst>
          </p:cNvPr>
          <p:cNvSpPr>
            <a:spLocks noGrp="1"/>
          </p:cNvSpPr>
          <p:nvPr>
            <p:ph type="title"/>
          </p:nvPr>
        </p:nvSpPr>
        <p:spPr/>
        <p:txBody>
          <a:bodyPr/>
          <a:lstStyle/>
          <a:p>
            <a:r>
              <a:rPr lang="en-US" dirty="0"/>
              <a:t>Parallel processing </a:t>
            </a:r>
          </a:p>
        </p:txBody>
      </p:sp>
      <p:sp>
        <p:nvSpPr>
          <p:cNvPr id="3" name="Content Placeholder 2">
            <a:extLst>
              <a:ext uri="{FF2B5EF4-FFF2-40B4-BE49-F238E27FC236}">
                <a16:creationId xmlns:a16="http://schemas.microsoft.com/office/drawing/2014/main" id="{266A56F7-D7BE-D947-A372-4550D02CBD32}"/>
              </a:ext>
            </a:extLst>
          </p:cNvPr>
          <p:cNvSpPr>
            <a:spLocks noGrp="1"/>
          </p:cNvSpPr>
          <p:nvPr>
            <p:ph sz="quarter" idx="10"/>
          </p:nvPr>
        </p:nvSpPr>
        <p:spPr>
          <a:xfrm>
            <a:off x="955678" y="1211580"/>
            <a:ext cx="7700963" cy="5012056"/>
          </a:xfrm>
        </p:spPr>
        <p:txBody>
          <a:bodyPr>
            <a:normAutofit/>
          </a:bodyPr>
          <a:lstStyle/>
          <a:p>
            <a:r>
              <a:rPr lang="en-US" dirty="0"/>
              <a:t>A very simple example, you have 384 files to zip-</a:t>
            </a:r>
          </a:p>
          <a:p>
            <a:endParaRPr lang="en-US" dirty="0"/>
          </a:p>
          <a:p>
            <a:r>
              <a:rPr lang="en-US" sz="1400" dirty="0"/>
              <a:t>#!/bin/</a:t>
            </a:r>
            <a:r>
              <a:rPr lang="en-US" sz="1400" dirty="0" err="1"/>
              <a:t>sh</a:t>
            </a:r>
            <a:r>
              <a:rPr lang="en-US" sz="1400" dirty="0"/>
              <a:t> </a:t>
            </a:r>
          </a:p>
          <a:p>
            <a:r>
              <a:rPr lang="en-US" sz="1400" dirty="0"/>
              <a:t>for FILE in *.</a:t>
            </a:r>
            <a:r>
              <a:rPr lang="en-US" sz="1400" dirty="0" err="1"/>
              <a:t>fastq</a:t>
            </a:r>
            <a:r>
              <a:rPr lang="en-US" sz="1400" dirty="0"/>
              <a:t>; </a:t>
            </a:r>
          </a:p>
          <a:p>
            <a:r>
              <a:rPr lang="en-US" sz="1400" dirty="0"/>
              <a:t>do </a:t>
            </a:r>
          </a:p>
          <a:p>
            <a:r>
              <a:rPr lang="en-US" sz="1400" dirty="0"/>
              <a:t>  sbatch -p normal -t 10:00 --mem=200 --wrap="</a:t>
            </a:r>
            <a:r>
              <a:rPr lang="en-US" sz="1400" dirty="0" err="1"/>
              <a:t>gzip</a:t>
            </a:r>
            <a:r>
              <a:rPr lang="en-US" sz="1400" dirty="0"/>
              <a:t> ${FILE}" </a:t>
            </a:r>
          </a:p>
          <a:p>
            <a:r>
              <a:rPr lang="en-US" sz="1400" dirty="0"/>
              <a:t>done</a:t>
            </a:r>
          </a:p>
          <a:p>
            <a:endParaRPr lang="en-US" sz="1400" dirty="0"/>
          </a:p>
          <a:p>
            <a:pPr>
              <a:buFont typeface="Arial" panose="020B0604020202020204" pitchFamily="34" charset="0"/>
              <a:buChar char="•"/>
            </a:pPr>
            <a:r>
              <a:rPr lang="en-US" sz="1400" dirty="0"/>
              <a:t>Rather than being run serially on 1 or 2 CPU’s on your laptop, on a cluster there are often thousands of CPUs so all 384 files (jobs) are processed (submitted to the scheduler with the sbatch command)  at once.  The scheduler needs to allocate jobs-&gt;resources.</a:t>
            </a:r>
          </a:p>
          <a:p>
            <a:pPr>
              <a:buFont typeface="Arial" panose="020B0604020202020204" pitchFamily="34" charset="0"/>
              <a:buChar char="•"/>
            </a:pPr>
            <a:r>
              <a:rPr lang="en-US" sz="1400" dirty="0"/>
              <a:t>File I/O will be faster, clusters use a parallel filesystem, </a:t>
            </a:r>
            <a:r>
              <a:rPr lang="en-US" sz="1400" dirty="0" err="1"/>
              <a:t>Lustre</a:t>
            </a:r>
            <a:endParaRPr lang="en-US" sz="1400" dirty="0"/>
          </a:p>
          <a:p>
            <a:pPr>
              <a:buFont typeface="Arial" panose="020B0604020202020204" pitchFamily="34" charset="0"/>
              <a:buChar char="•"/>
            </a:pPr>
            <a:r>
              <a:rPr lang="en-US" sz="1400" dirty="0"/>
              <a:t>Can also use SLURM Job Arrays</a:t>
            </a:r>
          </a:p>
          <a:p>
            <a:pPr>
              <a:buFont typeface="Arial" panose="020B0604020202020204" pitchFamily="34" charset="0"/>
              <a:buChar char="•"/>
            </a:pPr>
            <a:r>
              <a:rPr lang="en-US" sz="1400" dirty="0"/>
              <a:t>On Sherlock you can run on up to 512 (2,048 for owners) CPUs at once</a:t>
            </a:r>
          </a:p>
          <a:p>
            <a:endParaRPr lang="en-US" sz="1400" dirty="0"/>
          </a:p>
          <a:p>
            <a:r>
              <a:rPr lang="en-US" sz="1400" dirty="0"/>
              <a:t>PS-</a:t>
            </a:r>
          </a:p>
          <a:p>
            <a:r>
              <a:rPr lang="en-US" sz="1400" dirty="0"/>
              <a:t>      This is an example of an embarrassingly parallel problem, little or no effort is needed to separate the problem into a number of parallel tasks.</a:t>
            </a:r>
            <a:r>
              <a:rPr lang="en-US" sz="1400" baseline="30000" dirty="0"/>
              <a:t>  </a:t>
            </a:r>
            <a:r>
              <a:rPr lang="en-US" sz="1400" dirty="0"/>
              <a:t>There is little or no dependency or need for communication between the parallel tasks or for the results between them.  </a:t>
            </a:r>
          </a:p>
        </p:txBody>
      </p:sp>
    </p:spTree>
    <p:extLst>
      <p:ext uri="{BB962C8B-B14F-4D97-AF65-F5344CB8AC3E}">
        <p14:creationId xmlns:p14="http://schemas.microsoft.com/office/powerpoint/2010/main" val="186789296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D85D-4224-D04E-8CC5-AEF3CE4E6980}"/>
              </a:ext>
            </a:extLst>
          </p:cNvPr>
          <p:cNvSpPr>
            <a:spLocks noGrp="1"/>
          </p:cNvSpPr>
          <p:nvPr>
            <p:ph type="title"/>
          </p:nvPr>
        </p:nvSpPr>
        <p:spPr/>
        <p:txBody>
          <a:bodyPr/>
          <a:lstStyle/>
          <a:p>
            <a:r>
              <a:rPr lang="en-US" dirty="0"/>
              <a:t>Embarrassingly Parallel Examples</a:t>
            </a:r>
          </a:p>
        </p:txBody>
      </p:sp>
      <p:sp>
        <p:nvSpPr>
          <p:cNvPr id="3" name="Content Placeholder 2">
            <a:extLst>
              <a:ext uri="{FF2B5EF4-FFF2-40B4-BE49-F238E27FC236}">
                <a16:creationId xmlns:a16="http://schemas.microsoft.com/office/drawing/2014/main" id="{07BD77A1-57E5-9B41-9C76-25B398C8BCDD}"/>
              </a:ext>
            </a:extLst>
          </p:cNvPr>
          <p:cNvSpPr>
            <a:spLocks noGrp="1"/>
          </p:cNvSpPr>
          <p:nvPr>
            <p:ph sz="quarter" idx="10"/>
          </p:nvPr>
        </p:nvSpPr>
        <p:spPr/>
        <p:txBody>
          <a:bodyPr/>
          <a:lstStyle/>
          <a:p>
            <a:pPr>
              <a:buFont typeface="Arial" panose="020B0604020202020204" pitchFamily="34" charset="0"/>
              <a:buChar char="•"/>
            </a:pPr>
            <a:r>
              <a:rPr lang="en-US" sz="1400" dirty="0"/>
              <a:t>Searches in cryptography. Notable real-world examples include </a:t>
            </a:r>
            <a:r>
              <a:rPr lang="en-US" sz="1400" dirty="0" err="1"/>
              <a:t>distributed.net</a:t>
            </a:r>
            <a:r>
              <a:rPr lang="en-US" sz="1400" dirty="0"/>
              <a:t> and proof-of work systems used in cryptocurrency.  </a:t>
            </a:r>
            <a:br>
              <a:rPr lang="en-US" sz="1400" dirty="0"/>
            </a:br>
            <a:endParaRPr lang="en-US" sz="1400" dirty="0"/>
          </a:p>
          <a:p>
            <a:pPr>
              <a:buFont typeface="Arial" panose="020B0604020202020204" pitchFamily="34" charset="0"/>
              <a:buChar char="•"/>
            </a:pPr>
            <a:r>
              <a:rPr lang="en-US" sz="1400" dirty="0"/>
              <a:t>BLAST searches in bioinformatics for multiple queries (but not for individual large queries).   Sequence alignment, Mutation SNP annotation/discovery </a:t>
            </a:r>
            <a:br>
              <a:rPr lang="en-US" sz="1400" dirty="0"/>
            </a:br>
            <a:endParaRPr lang="en-US" sz="1400" dirty="0"/>
          </a:p>
          <a:p>
            <a:pPr>
              <a:buFont typeface="Arial" panose="020B0604020202020204" pitchFamily="34" charset="0"/>
              <a:buChar char="•"/>
            </a:pPr>
            <a:r>
              <a:rPr lang="en-US" sz="1400" dirty="0"/>
              <a:t>Large scale facial recognition systems that compare thousands of arbitrary acquired faces (e.g., a security or surveillance video via closed-circuit television) with similarly large number of previously stored faces (e.g., a rogues gallery or similar watch list).     </a:t>
            </a:r>
            <a:br>
              <a:rPr lang="en-US" sz="1400" dirty="0"/>
            </a:br>
            <a:endParaRPr lang="en-US" sz="1400" dirty="0"/>
          </a:p>
          <a:p>
            <a:pPr>
              <a:buFont typeface="Arial" panose="020B0604020202020204" pitchFamily="34" charset="0"/>
              <a:buChar char="•"/>
            </a:pPr>
            <a:r>
              <a:rPr lang="en-US" sz="1400" dirty="0"/>
              <a:t>Computer simulations comparing many independent scenarios.</a:t>
            </a:r>
          </a:p>
          <a:p>
            <a:pPr marL="0" indent="0"/>
            <a:endParaRPr lang="en-US" sz="1400" dirty="0"/>
          </a:p>
          <a:p>
            <a:pPr>
              <a:buFont typeface="Arial" panose="020B0604020202020204" pitchFamily="34" charset="0"/>
              <a:buChar char="•"/>
            </a:pPr>
            <a:r>
              <a:rPr lang="en-US" sz="1400" dirty="0"/>
              <a:t>Tree growth step of the random forest machine learning technique.</a:t>
            </a:r>
          </a:p>
          <a:p>
            <a:pPr marL="0" indent="0"/>
            <a:endParaRPr lang="en-US" sz="1400" dirty="0"/>
          </a:p>
          <a:p>
            <a:pPr>
              <a:buFont typeface="Arial" panose="020B0604020202020204" pitchFamily="34" charset="0"/>
              <a:buChar char="•"/>
            </a:pPr>
            <a:r>
              <a:rPr lang="en-US" sz="1400" dirty="0"/>
              <a:t>Convolutional neural networks running on GPUs.</a:t>
            </a:r>
          </a:p>
          <a:p>
            <a:pPr>
              <a:buFont typeface="Arial" panose="020B0604020202020204" pitchFamily="34" charset="0"/>
              <a:buChar char="•"/>
            </a:pPr>
            <a:endParaRPr lang="en-US" sz="1400" dirty="0"/>
          </a:p>
          <a:p>
            <a:pPr>
              <a:buFont typeface="Arial" panose="020B0604020202020204" pitchFamily="34" charset="0"/>
              <a:buChar char="•"/>
            </a:pPr>
            <a:r>
              <a:rPr lang="en-US" sz="1400" dirty="0"/>
              <a:t>Hyperparameter grid search in machine learning.</a:t>
            </a:r>
          </a:p>
          <a:p>
            <a:pPr marL="0" indent="0"/>
            <a:endParaRPr lang="en-US" sz="1400" dirty="0"/>
          </a:p>
          <a:p>
            <a:pPr marL="0" indent="0"/>
            <a:r>
              <a:rPr lang="en-US" sz="1400" dirty="0"/>
              <a:t>For embarrassingly parallel problems true HPC with ultrafast interconnects, parallel storage etc. not always needed, but lots of CPUs are.</a:t>
            </a:r>
          </a:p>
          <a:p>
            <a:endParaRPr lang="en-US" dirty="0"/>
          </a:p>
        </p:txBody>
      </p:sp>
    </p:spTree>
    <p:extLst>
      <p:ext uri="{BB962C8B-B14F-4D97-AF65-F5344CB8AC3E}">
        <p14:creationId xmlns:p14="http://schemas.microsoft.com/office/powerpoint/2010/main" val="296539149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57E7-5551-4840-92D7-FDBC0EF77162}"/>
              </a:ext>
            </a:extLst>
          </p:cNvPr>
          <p:cNvSpPr>
            <a:spLocks noGrp="1"/>
          </p:cNvSpPr>
          <p:nvPr>
            <p:ph type="title"/>
          </p:nvPr>
        </p:nvSpPr>
        <p:spPr/>
        <p:txBody>
          <a:bodyPr/>
          <a:lstStyle/>
          <a:p>
            <a:r>
              <a:rPr lang="en-US" dirty="0"/>
              <a:t>Cloud (AWS, GCP, Azure) versus HPC (Sherlock, </a:t>
            </a:r>
            <a:r>
              <a:rPr lang="en-US" dirty="0" err="1"/>
              <a:t>Farmshare</a:t>
            </a:r>
            <a:r>
              <a:rPr lang="en-US" dirty="0"/>
              <a:t>)</a:t>
            </a:r>
          </a:p>
        </p:txBody>
      </p:sp>
      <p:sp>
        <p:nvSpPr>
          <p:cNvPr id="3" name="Content Placeholder 2">
            <a:extLst>
              <a:ext uri="{FF2B5EF4-FFF2-40B4-BE49-F238E27FC236}">
                <a16:creationId xmlns:a16="http://schemas.microsoft.com/office/drawing/2014/main" id="{7A328729-467E-E947-AD99-625987C70626}"/>
              </a:ext>
            </a:extLst>
          </p:cNvPr>
          <p:cNvSpPr>
            <a:spLocks noGrp="1"/>
          </p:cNvSpPr>
          <p:nvPr>
            <p:ph sz="quarter" idx="10"/>
          </p:nvPr>
        </p:nvSpPr>
        <p:spPr/>
        <p:txBody>
          <a:bodyPr>
            <a:normAutofit fontScale="77500" lnSpcReduction="20000"/>
          </a:bodyPr>
          <a:lstStyle/>
          <a:p>
            <a:r>
              <a:rPr lang="en-US" sz="2400" b="1" dirty="0"/>
              <a:t>Cloud</a:t>
            </a:r>
          </a:p>
          <a:p>
            <a:r>
              <a:rPr lang="en-US" sz="2100" b="1" dirty="0"/>
              <a:t>Pros</a:t>
            </a:r>
          </a:p>
          <a:p>
            <a:pPr>
              <a:buFont typeface="Arial" panose="020B0604020202020204" pitchFamily="34" charset="0"/>
              <a:buChar char="•"/>
            </a:pPr>
            <a:r>
              <a:rPr lang="en-US" sz="1900" dirty="0"/>
              <a:t>Fast access, pay as you go, small up front costs, scalable, not buying hardware</a:t>
            </a:r>
          </a:p>
          <a:p>
            <a:pPr>
              <a:buFont typeface="Arial" panose="020B0604020202020204" pitchFamily="34" charset="0"/>
              <a:buChar char="•"/>
            </a:pPr>
            <a:r>
              <a:rPr lang="en-US" sz="1900" dirty="0"/>
              <a:t>No need to learn a job scheduler</a:t>
            </a:r>
          </a:p>
          <a:p>
            <a:pPr>
              <a:buFont typeface="Arial" panose="020B0604020202020204" pitchFamily="34" charset="0"/>
              <a:buChar char="•"/>
            </a:pPr>
            <a:r>
              <a:rPr lang="en-US" sz="1900" dirty="0"/>
              <a:t>No waiting for resources not competing with hundreds of users for CPUs, RAM</a:t>
            </a:r>
          </a:p>
          <a:p>
            <a:pPr>
              <a:buFont typeface="Arial" panose="020B0604020202020204" pitchFamily="34" charset="0"/>
              <a:buChar char="•"/>
            </a:pPr>
            <a:r>
              <a:rPr lang="en-US" sz="1900" dirty="0"/>
              <a:t>You are root/</a:t>
            </a:r>
            <a:r>
              <a:rPr lang="en-US" sz="1900" dirty="0" err="1"/>
              <a:t>sudo</a:t>
            </a:r>
            <a:r>
              <a:rPr lang="en-US" sz="1900" dirty="0"/>
              <a:t>, install anything you want (even if it breaks everything)</a:t>
            </a:r>
          </a:p>
          <a:p>
            <a:pPr>
              <a:buFont typeface="Arial" panose="020B0604020202020204" pitchFamily="34" charset="0"/>
              <a:buChar char="•"/>
            </a:pPr>
            <a:r>
              <a:rPr lang="en-US" sz="1900" dirty="0"/>
              <a:t>Nice UI’s, front ends</a:t>
            </a:r>
          </a:p>
          <a:p>
            <a:r>
              <a:rPr lang="en-US" sz="2100" b="1" dirty="0"/>
              <a:t>Cons</a:t>
            </a:r>
          </a:p>
          <a:p>
            <a:pPr>
              <a:buFont typeface="Arial" panose="020B0604020202020204" pitchFamily="34" charset="0"/>
              <a:buChar char="•"/>
            </a:pPr>
            <a:r>
              <a:rPr lang="en-US" sz="1900" dirty="0"/>
              <a:t>It costs, sometimes these can get very high, CPU hours and data up/downloads will cost</a:t>
            </a:r>
          </a:p>
          <a:p>
            <a:pPr>
              <a:buFont typeface="Arial" panose="020B0604020202020204" pitchFamily="34" charset="0"/>
              <a:buChar char="•"/>
            </a:pPr>
            <a:r>
              <a:rPr lang="en-US" sz="1900" dirty="0"/>
              <a:t>Sometimes does not scale well with the research paradigm </a:t>
            </a:r>
          </a:p>
          <a:p>
            <a:pPr>
              <a:buFont typeface="Arial" panose="020B0604020202020204" pitchFamily="34" charset="0"/>
              <a:buChar char="•"/>
            </a:pPr>
            <a:r>
              <a:rPr lang="en-US" sz="1900" dirty="0"/>
              <a:t>You are root, you can break things and often no one will help you fix them </a:t>
            </a:r>
          </a:p>
          <a:p>
            <a:pPr>
              <a:buFont typeface="Arial" panose="020B0604020202020204" pitchFamily="34" charset="0"/>
              <a:buChar char="•"/>
            </a:pPr>
            <a:r>
              <a:rPr lang="en-US" sz="1900" dirty="0"/>
              <a:t>Some cloud-speak and concepts to learn, </a:t>
            </a:r>
          </a:p>
          <a:p>
            <a:pPr>
              <a:buFont typeface="Arial" panose="020B0604020202020204" pitchFamily="34" charset="0"/>
              <a:buChar char="•"/>
            </a:pPr>
            <a:r>
              <a:rPr lang="en-US" sz="1900" dirty="0"/>
              <a:t>vendor lock-in </a:t>
            </a:r>
          </a:p>
          <a:p>
            <a:pPr>
              <a:buFont typeface="Arial" panose="020B0604020202020204" pitchFamily="34" charset="0"/>
              <a:buChar char="•"/>
            </a:pPr>
            <a:r>
              <a:rPr lang="en-US" sz="1900" dirty="0"/>
              <a:t>Instances run in VMs not bare metal</a:t>
            </a:r>
          </a:p>
        </p:txBody>
      </p:sp>
      <p:sp>
        <p:nvSpPr>
          <p:cNvPr id="4" name="Content Placeholder 3">
            <a:extLst>
              <a:ext uri="{FF2B5EF4-FFF2-40B4-BE49-F238E27FC236}">
                <a16:creationId xmlns:a16="http://schemas.microsoft.com/office/drawing/2014/main" id="{A7A99901-34FC-0B4E-843B-0215C345840D}"/>
              </a:ext>
            </a:extLst>
          </p:cNvPr>
          <p:cNvSpPr>
            <a:spLocks noGrp="1"/>
          </p:cNvSpPr>
          <p:nvPr>
            <p:ph sz="quarter" idx="11"/>
          </p:nvPr>
        </p:nvSpPr>
        <p:spPr>
          <a:xfrm>
            <a:off x="4737103" y="1211580"/>
            <a:ext cx="3779838" cy="5012056"/>
          </a:xfrm>
        </p:spPr>
        <p:txBody>
          <a:bodyPr>
            <a:normAutofit fontScale="85000" lnSpcReduction="20000"/>
          </a:bodyPr>
          <a:lstStyle/>
          <a:p>
            <a:r>
              <a:rPr lang="en-US" sz="2400" b="1" dirty="0"/>
              <a:t>HPC</a:t>
            </a:r>
          </a:p>
          <a:p>
            <a:r>
              <a:rPr lang="en-US" sz="1900" b="1" dirty="0"/>
              <a:t>Pros</a:t>
            </a:r>
          </a:p>
          <a:p>
            <a:pPr>
              <a:buFont typeface="Arial" panose="020B0604020202020204" pitchFamily="34" charset="0"/>
              <a:buChar char="•"/>
            </a:pPr>
            <a:r>
              <a:rPr lang="en-US" sz="1900" dirty="0"/>
              <a:t>Usually free or very low cost (for users)</a:t>
            </a:r>
          </a:p>
          <a:p>
            <a:pPr>
              <a:buFont typeface="Arial" panose="020B0604020202020204" pitchFamily="34" charset="0"/>
              <a:buChar char="•"/>
            </a:pPr>
            <a:r>
              <a:rPr lang="en-US" sz="1900" dirty="0"/>
              <a:t>Fair amount of free/low cost fast parallel storage i/o is high latencies low </a:t>
            </a:r>
          </a:p>
          <a:p>
            <a:pPr>
              <a:buFont typeface="Arial" panose="020B0604020202020204" pitchFamily="34" charset="0"/>
              <a:buChar char="•"/>
            </a:pPr>
            <a:r>
              <a:rPr lang="en-US" sz="1900" dirty="0"/>
              <a:t>Maintained large research software stack</a:t>
            </a:r>
          </a:p>
          <a:p>
            <a:pPr>
              <a:buFont typeface="Arial" panose="020B0604020202020204" pitchFamily="34" charset="0"/>
              <a:buChar char="•"/>
            </a:pPr>
            <a:r>
              <a:rPr lang="en-US" sz="1900" dirty="0"/>
              <a:t>up/downloading data is free and very fast</a:t>
            </a:r>
          </a:p>
          <a:p>
            <a:pPr>
              <a:buFont typeface="Arial" panose="020B0604020202020204" pitchFamily="34" charset="0"/>
              <a:buChar char="•"/>
            </a:pPr>
            <a:r>
              <a:rPr lang="en-US" sz="1900" dirty="0"/>
              <a:t>User support (free)</a:t>
            </a:r>
          </a:p>
          <a:p>
            <a:pPr>
              <a:buFont typeface="Arial" panose="020B0604020202020204" pitchFamily="34" charset="0"/>
              <a:buChar char="•"/>
            </a:pPr>
            <a:r>
              <a:rPr lang="en-US" sz="1900" dirty="0"/>
              <a:t>Mix of GPU/CPU nodes large mem nodes, 500GB-3TB RAM</a:t>
            </a:r>
          </a:p>
          <a:p>
            <a:pPr marL="0" indent="0"/>
            <a:r>
              <a:rPr lang="en-US" sz="1900" b="1" dirty="0"/>
              <a:t>Cons</a:t>
            </a:r>
          </a:p>
          <a:p>
            <a:pPr marL="285750" indent="-285750">
              <a:buFont typeface="Arial" panose="020B0604020202020204" pitchFamily="34" charset="0"/>
              <a:buChar char="•"/>
            </a:pPr>
            <a:r>
              <a:rPr lang="en-US" sz="1900" dirty="0"/>
              <a:t>Waiting for resources</a:t>
            </a:r>
          </a:p>
          <a:p>
            <a:pPr marL="285750" indent="-285750">
              <a:buFont typeface="Arial" panose="020B0604020202020204" pitchFamily="34" charset="0"/>
              <a:buChar char="•"/>
            </a:pPr>
            <a:r>
              <a:rPr lang="en-US" sz="1900" dirty="0"/>
              <a:t>Learning a scheduler</a:t>
            </a:r>
          </a:p>
          <a:p>
            <a:pPr marL="285750" indent="-285750">
              <a:buFont typeface="Arial" panose="020B0604020202020204" pitchFamily="34" charset="0"/>
              <a:buChar char="•"/>
            </a:pPr>
            <a:r>
              <a:rPr lang="en-US" sz="1900" dirty="0"/>
              <a:t>Not root/</a:t>
            </a:r>
            <a:r>
              <a:rPr lang="en-US" sz="1900" dirty="0" err="1"/>
              <a:t>sudo</a:t>
            </a:r>
            <a:r>
              <a:rPr lang="en-US" sz="1900" dirty="0"/>
              <a:t> can’t install some software</a:t>
            </a:r>
          </a:p>
          <a:p>
            <a:pPr marL="285750" indent="-285750">
              <a:buFont typeface="Arial" panose="020B0604020202020204" pitchFamily="34" charset="0"/>
              <a:buChar char="•"/>
            </a:pPr>
            <a:r>
              <a:rPr lang="en-US" sz="1900" dirty="0"/>
              <a:t>Resource limits</a:t>
            </a:r>
          </a:p>
          <a:p>
            <a:pPr marL="285750" indent="-285750">
              <a:buFont typeface="Arial" panose="020B0604020202020204" pitchFamily="34" charset="0"/>
              <a:buChar char="•"/>
            </a:pPr>
            <a:r>
              <a:rPr lang="en-US" sz="1900" dirty="0"/>
              <a:t>Cluster concepts to learn</a:t>
            </a:r>
          </a:p>
          <a:p>
            <a:pPr marL="0" indent="0"/>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65817704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334" y="174662"/>
            <a:ext cx="4894302" cy="6333802"/>
          </a:xfrm>
          <a:prstGeom prst="rect">
            <a:avLst/>
          </a:prstGeom>
        </p:spPr>
      </p:pic>
    </p:spTree>
    <p:extLst>
      <p:ext uri="{BB962C8B-B14F-4D97-AF65-F5344CB8AC3E}">
        <p14:creationId xmlns:p14="http://schemas.microsoft.com/office/powerpoint/2010/main" val="42291436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DE09-0D1D-E842-B177-9E02875630BF}"/>
              </a:ext>
            </a:extLst>
          </p:cNvPr>
          <p:cNvSpPr>
            <a:spLocks noGrp="1"/>
          </p:cNvSpPr>
          <p:nvPr>
            <p:ph type="title"/>
          </p:nvPr>
        </p:nvSpPr>
        <p:spPr/>
        <p:txBody>
          <a:bodyPr/>
          <a:lstStyle/>
          <a:p>
            <a:r>
              <a:rPr lang="en-US" dirty="0"/>
              <a:t>Cloud is getting pretty complex-</a:t>
            </a:r>
          </a:p>
        </p:txBody>
      </p:sp>
      <p:sp>
        <p:nvSpPr>
          <p:cNvPr id="7" name="Content Placeholder 6">
            <a:extLst>
              <a:ext uri="{FF2B5EF4-FFF2-40B4-BE49-F238E27FC236}">
                <a16:creationId xmlns:a16="http://schemas.microsoft.com/office/drawing/2014/main" id="{1DD28EF5-791E-CA47-BFD4-8F9871265D67}"/>
              </a:ext>
            </a:extLst>
          </p:cNvPr>
          <p:cNvSpPr>
            <a:spLocks noGrp="1"/>
          </p:cNvSpPr>
          <p:nvPr>
            <p:ph sz="quarter" idx="10"/>
          </p:nvPr>
        </p:nvSpPr>
        <p:spPr/>
        <p:txBody>
          <a:bodyPr>
            <a:normAutofit/>
          </a:bodyPr>
          <a:lstStyle/>
          <a:p>
            <a:r>
              <a:rPr lang="en-US" sz="1200" dirty="0">
                <a:hlinkClick r:id="rId2"/>
              </a:rPr>
              <a:t>https://medium.com/google-cloud/the-google-cloud-developer-cheat-sheet-429775bd6d11</a:t>
            </a:r>
            <a:endParaRPr lang="en-US" sz="1200" dirty="0"/>
          </a:p>
          <a:p>
            <a:endParaRPr lang="en-US" sz="1200" dirty="0"/>
          </a:p>
        </p:txBody>
      </p:sp>
      <p:pic>
        <p:nvPicPr>
          <p:cNvPr id="9" name="Picture 8">
            <a:extLst>
              <a:ext uri="{FF2B5EF4-FFF2-40B4-BE49-F238E27FC236}">
                <a16:creationId xmlns:a16="http://schemas.microsoft.com/office/drawing/2014/main" id="{7F9DFBD6-335C-FB40-A15E-DCAE03A03B9C}"/>
              </a:ext>
            </a:extLst>
          </p:cNvPr>
          <p:cNvPicPr>
            <a:picLocks noChangeAspect="1"/>
          </p:cNvPicPr>
          <p:nvPr/>
        </p:nvPicPr>
        <p:blipFill>
          <a:blip r:embed="rId3"/>
          <a:stretch>
            <a:fillRect/>
          </a:stretch>
        </p:blipFill>
        <p:spPr>
          <a:xfrm>
            <a:off x="581304" y="1660838"/>
            <a:ext cx="8442805" cy="4113539"/>
          </a:xfrm>
          <a:prstGeom prst="rect">
            <a:avLst/>
          </a:prstGeom>
        </p:spPr>
      </p:pic>
    </p:spTree>
    <p:extLst>
      <p:ext uri="{BB962C8B-B14F-4D97-AF65-F5344CB8AC3E}">
        <p14:creationId xmlns:p14="http://schemas.microsoft.com/office/powerpoint/2010/main" val="183589672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Jobs</a:t>
            </a:r>
          </a:p>
        </p:txBody>
      </p:sp>
      <p:sp>
        <p:nvSpPr>
          <p:cNvPr id="3" name="Content Placeholder 2"/>
          <p:cNvSpPr>
            <a:spLocks noGrp="1"/>
          </p:cNvSpPr>
          <p:nvPr>
            <p:ph sz="quarter" idx="10"/>
          </p:nvPr>
        </p:nvSpPr>
        <p:spPr/>
        <p:txBody>
          <a:bodyPr/>
          <a:lstStyle/>
          <a:p>
            <a:r>
              <a:rPr lang="en-US" b="1" dirty="0"/>
              <a:t>Why Do We Need to Schedule a Job?</a:t>
            </a:r>
          </a:p>
          <a:p>
            <a:r>
              <a:rPr lang="en-US" dirty="0"/>
              <a:t>Resource contention between users needs to be balanced. So, the compute resources are managed and workloads are balanced using a job scheduler- SLURM. </a:t>
            </a:r>
          </a:p>
          <a:p>
            <a:endParaRPr lang="en-US" dirty="0"/>
          </a:p>
          <a:p>
            <a:r>
              <a:rPr lang="en-US" b="1" dirty="0"/>
              <a:t>How Easy Is It to Schedule a Job?</a:t>
            </a:r>
          </a:p>
          <a:p>
            <a:pPr lvl="0">
              <a:spcBef>
                <a:spcPts val="0"/>
              </a:spcBef>
            </a:pPr>
            <a:r>
              <a:rPr lang="en-US" dirty="0"/>
              <a:t>	</a:t>
            </a:r>
            <a:r>
              <a:rPr lang="en" dirty="0"/>
              <a:t>Basic concept - tell the scheduler:</a:t>
            </a:r>
          </a:p>
          <a:p>
            <a:pPr marL="1028700" lvl="3" indent="-381000">
              <a:spcBef>
                <a:spcPts val="0"/>
              </a:spcBef>
              <a:buClr>
                <a:schemeClr val="dk1"/>
              </a:buClr>
              <a:buSzPct val="100000"/>
              <a:buFont typeface="Open Sans"/>
              <a:buAutoNum type="arabicPeriod"/>
            </a:pPr>
            <a:r>
              <a:rPr lang="en-US" dirty="0">
                <a:solidFill>
                  <a:schemeClr val="tx1"/>
                </a:solidFill>
              </a:rPr>
              <a:t>W</a:t>
            </a:r>
            <a:r>
              <a:rPr lang="en" dirty="0">
                <a:solidFill>
                  <a:schemeClr val="tx1"/>
                </a:solidFill>
              </a:rPr>
              <a:t>hat resources you need</a:t>
            </a:r>
            <a:r>
              <a:rPr lang="en-US" dirty="0">
                <a:solidFill>
                  <a:schemeClr val="tx1"/>
                </a:solidFill>
              </a:rPr>
              <a:t>- CPUs, RAM, time, partition</a:t>
            </a:r>
            <a:endParaRPr lang="en" dirty="0">
              <a:solidFill>
                <a:schemeClr val="tx1"/>
              </a:solidFill>
            </a:endParaRPr>
          </a:p>
          <a:p>
            <a:pPr marL="1028700" lvl="3" indent="-381000">
              <a:spcBef>
                <a:spcPts val="0"/>
              </a:spcBef>
              <a:buClr>
                <a:schemeClr val="dk1"/>
              </a:buClr>
              <a:buSzPct val="100000"/>
              <a:buFont typeface="Open Sans"/>
              <a:buAutoNum type="arabicPeriod"/>
            </a:pPr>
            <a:r>
              <a:rPr lang="en-US" dirty="0">
                <a:solidFill>
                  <a:schemeClr val="tx1"/>
                </a:solidFill>
              </a:rPr>
              <a:t>W</a:t>
            </a:r>
            <a:r>
              <a:rPr lang="en" dirty="0">
                <a:solidFill>
                  <a:schemeClr val="tx1"/>
                </a:solidFill>
              </a:rPr>
              <a:t>hat it should do</a:t>
            </a:r>
            <a:r>
              <a:rPr lang="en-US" dirty="0">
                <a:solidFill>
                  <a:schemeClr val="tx1"/>
                </a:solidFill>
              </a:rPr>
              <a:t>- load modules, run your code</a:t>
            </a:r>
          </a:p>
          <a:p>
            <a:pPr marL="1028700" lvl="3" indent="-381000">
              <a:spcBef>
                <a:spcPts val="0"/>
              </a:spcBef>
              <a:buClr>
                <a:schemeClr val="dk1"/>
              </a:buClr>
              <a:buSzPct val="100000"/>
              <a:buFont typeface="Open Sans"/>
              <a:buAutoNum type="arabicPeriod"/>
            </a:pPr>
            <a:r>
              <a:rPr lang="en-US" dirty="0">
                <a:solidFill>
                  <a:schemeClr val="tx1"/>
                </a:solidFill>
              </a:rPr>
              <a:t>Need to request as few resources as you need so your jobs pend for as small a time as possible</a:t>
            </a:r>
            <a:endParaRPr lang="en" dirty="0">
              <a:solidFill>
                <a:schemeClr val="tx1"/>
              </a:solidFill>
            </a:endParaRPr>
          </a:p>
          <a:p>
            <a:endParaRPr lang="en-US" dirty="0"/>
          </a:p>
          <a:p>
            <a:endParaRPr lang="en-US" dirty="0"/>
          </a:p>
          <a:p>
            <a:endParaRPr lang="en-US" dirty="0"/>
          </a:p>
        </p:txBody>
      </p:sp>
    </p:spTree>
    <p:extLst>
      <p:ext uri="{BB962C8B-B14F-4D97-AF65-F5344CB8AC3E}">
        <p14:creationId xmlns:p14="http://schemas.microsoft.com/office/powerpoint/2010/main" val="102117323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EEBC-90FC-FA45-96F1-11972B53D4E5}"/>
              </a:ext>
            </a:extLst>
          </p:cNvPr>
          <p:cNvSpPr>
            <a:spLocks noGrp="1"/>
          </p:cNvSpPr>
          <p:nvPr>
            <p:ph type="title"/>
          </p:nvPr>
        </p:nvSpPr>
        <p:spPr/>
        <p:txBody>
          <a:bodyPr/>
          <a:lstStyle/>
          <a:p>
            <a:r>
              <a:rPr lang="en-US" dirty="0"/>
              <a:t>Sample Batch Job</a:t>
            </a:r>
          </a:p>
        </p:txBody>
      </p:sp>
      <p:sp>
        <p:nvSpPr>
          <p:cNvPr id="3" name="Content Placeholder 2">
            <a:extLst>
              <a:ext uri="{FF2B5EF4-FFF2-40B4-BE49-F238E27FC236}">
                <a16:creationId xmlns:a16="http://schemas.microsoft.com/office/drawing/2014/main" id="{26B84A94-4927-B545-B731-ABE24AADF942}"/>
              </a:ext>
            </a:extLst>
          </p:cNvPr>
          <p:cNvSpPr>
            <a:spLocks noGrp="1"/>
          </p:cNvSpPr>
          <p:nvPr>
            <p:ph sz="quarter" idx="10"/>
          </p:nvPr>
        </p:nvSpPr>
        <p:spPr/>
        <p:txBody>
          <a:bodyPr>
            <a:normAutofit fontScale="92500" lnSpcReduction="20000"/>
          </a:bodyPr>
          <a:lstStyle/>
          <a:p>
            <a:r>
              <a:rPr lang="en-US" dirty="0"/>
              <a:t>#!/bin/bash </a:t>
            </a:r>
          </a:p>
          <a:p>
            <a:r>
              <a:rPr lang="en-US" dirty="0"/>
              <a:t>#SBATCH --job-name=test </a:t>
            </a:r>
          </a:p>
          <a:p>
            <a:r>
              <a:rPr lang="en-US" dirty="0"/>
              <a:t>#SBATCH --time=10:00</a:t>
            </a:r>
          </a:p>
          <a:p>
            <a:r>
              <a:rPr lang="en-US" dirty="0"/>
              <a:t>#SBATCH –p normal</a:t>
            </a:r>
          </a:p>
          <a:p>
            <a:r>
              <a:rPr lang="en-US" dirty="0"/>
              <a:t>#SBATCH --</a:t>
            </a:r>
            <a:r>
              <a:rPr lang="en-US" dirty="0" err="1"/>
              <a:t>cpus</a:t>
            </a:r>
            <a:r>
              <a:rPr lang="en-US" dirty="0"/>
              <a:t>-per-task=1 </a:t>
            </a:r>
          </a:p>
          <a:p>
            <a:r>
              <a:rPr lang="en-US" dirty="0"/>
              <a:t>#SBATCH --mem-per-cpu=2G </a:t>
            </a:r>
          </a:p>
          <a:p>
            <a:r>
              <a:rPr lang="en-US" dirty="0"/>
              <a:t>#below you can run/call your code, load modules, python, </a:t>
            </a:r>
            <a:r>
              <a:rPr lang="en-US" dirty="0" err="1"/>
              <a:t>Matlab</a:t>
            </a:r>
            <a:r>
              <a:rPr lang="en-US" dirty="0"/>
              <a:t>, R, etc.</a:t>
            </a:r>
          </a:p>
          <a:p>
            <a:r>
              <a:rPr lang="en-US" dirty="0"/>
              <a:t># and do any other scripting you want</a:t>
            </a:r>
          </a:p>
          <a:p>
            <a:r>
              <a:rPr lang="en-US" dirty="0"/>
              <a:t>#lines that begin with #SBATCH are directives to the scheduler-SLURM</a:t>
            </a:r>
          </a:p>
          <a:p>
            <a:r>
              <a:rPr lang="en-US" dirty="0" err="1"/>
              <a:t>srun</a:t>
            </a:r>
            <a:r>
              <a:rPr lang="en-US" dirty="0"/>
              <a:t> hostname    </a:t>
            </a:r>
          </a:p>
          <a:p>
            <a:r>
              <a:rPr lang="en-US" dirty="0" err="1"/>
              <a:t>srun</a:t>
            </a:r>
            <a:r>
              <a:rPr lang="en-US" dirty="0"/>
              <a:t> sleep 60</a:t>
            </a:r>
          </a:p>
          <a:p>
            <a:r>
              <a:rPr lang="en-US" dirty="0"/>
              <a:t>______________________________________________________________</a:t>
            </a:r>
          </a:p>
          <a:p>
            <a:r>
              <a:rPr lang="en-US" dirty="0"/>
              <a:t>Edit with vim/</a:t>
            </a:r>
            <a:r>
              <a:rPr lang="en-US" dirty="0" err="1"/>
              <a:t>nano</a:t>
            </a:r>
            <a:r>
              <a:rPr lang="en-US" dirty="0"/>
              <a:t>/vi and save as </a:t>
            </a:r>
            <a:r>
              <a:rPr lang="en-US" dirty="0" err="1"/>
              <a:t>test.sbatch</a:t>
            </a:r>
            <a:endParaRPr lang="en-US" dirty="0"/>
          </a:p>
          <a:p>
            <a:r>
              <a:rPr lang="en-US" dirty="0"/>
              <a:t>To run:</a:t>
            </a:r>
          </a:p>
          <a:p>
            <a:r>
              <a:rPr lang="en-US" dirty="0"/>
              <a:t>$</a:t>
            </a:r>
            <a:r>
              <a:rPr lang="en-US" b="1" dirty="0"/>
              <a:t>sbatch</a:t>
            </a:r>
            <a:r>
              <a:rPr lang="en-US" dirty="0"/>
              <a:t> </a:t>
            </a:r>
            <a:r>
              <a:rPr lang="en-US" dirty="0" err="1"/>
              <a:t>test.sbatch</a:t>
            </a:r>
            <a:endParaRPr lang="en-US" dirty="0"/>
          </a:p>
          <a:p>
            <a:r>
              <a:rPr lang="en-US" dirty="0"/>
              <a:t>To watch:</a:t>
            </a:r>
          </a:p>
          <a:p>
            <a:r>
              <a:rPr lang="en-US" dirty="0"/>
              <a:t>$ </a:t>
            </a:r>
            <a:r>
              <a:rPr lang="en-US" b="1" dirty="0"/>
              <a:t>squeue</a:t>
            </a:r>
            <a:r>
              <a:rPr lang="en-US" dirty="0"/>
              <a:t> –u $USER</a:t>
            </a:r>
          </a:p>
          <a:p>
            <a:r>
              <a:rPr lang="en-US" dirty="0"/>
              <a:t>Many ways to control jobs as they run, </a:t>
            </a:r>
            <a:r>
              <a:rPr lang="en-US" dirty="0" err="1"/>
              <a:t>scontrol</a:t>
            </a:r>
            <a:r>
              <a:rPr lang="en-US" dirty="0"/>
              <a:t> pause/update, </a:t>
            </a:r>
            <a:r>
              <a:rPr lang="en-US" dirty="0" err="1"/>
              <a:t>scancel</a:t>
            </a:r>
            <a:r>
              <a:rPr lang="en-US" dirty="0"/>
              <a:t>, </a:t>
            </a:r>
          </a:p>
        </p:txBody>
      </p:sp>
    </p:spTree>
    <p:extLst>
      <p:ext uri="{BB962C8B-B14F-4D97-AF65-F5344CB8AC3E}">
        <p14:creationId xmlns:p14="http://schemas.microsoft.com/office/powerpoint/2010/main" val="356259320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633F-3D54-DB43-96DC-0D9C3122C2A1}"/>
              </a:ext>
            </a:extLst>
          </p:cNvPr>
          <p:cNvSpPr>
            <a:spLocks noGrp="1"/>
          </p:cNvSpPr>
          <p:nvPr>
            <p:ph type="title"/>
          </p:nvPr>
        </p:nvSpPr>
        <p:spPr/>
        <p:txBody>
          <a:bodyPr/>
          <a:lstStyle/>
          <a:p>
            <a:r>
              <a:rPr lang="en-US" dirty="0"/>
              <a:t>Common software pre-installed on Sherlock</a:t>
            </a:r>
          </a:p>
        </p:txBody>
      </p:sp>
      <p:sp>
        <p:nvSpPr>
          <p:cNvPr id="3" name="Content Placeholder 2">
            <a:extLst>
              <a:ext uri="{FF2B5EF4-FFF2-40B4-BE49-F238E27FC236}">
                <a16:creationId xmlns:a16="http://schemas.microsoft.com/office/drawing/2014/main" id="{B599FA00-4CA9-B34F-A484-DE76F2C56321}"/>
              </a:ext>
            </a:extLst>
          </p:cNvPr>
          <p:cNvSpPr>
            <a:spLocks noGrp="1"/>
          </p:cNvSpPr>
          <p:nvPr>
            <p:ph sz="quarter" idx="10"/>
          </p:nvPr>
        </p:nvSpPr>
        <p:spPr/>
        <p:txBody>
          <a:bodyPr>
            <a:normAutofit/>
          </a:bodyPr>
          <a:lstStyle/>
          <a:p>
            <a:r>
              <a:rPr lang="en-US" dirty="0" err="1"/>
              <a:t>Matlab</a:t>
            </a:r>
            <a:endParaRPr lang="en-US" dirty="0"/>
          </a:p>
          <a:p>
            <a:r>
              <a:rPr lang="en-US" dirty="0"/>
              <a:t>R</a:t>
            </a:r>
          </a:p>
          <a:p>
            <a:r>
              <a:rPr lang="en-US" dirty="0"/>
              <a:t>Python</a:t>
            </a:r>
          </a:p>
          <a:p>
            <a:r>
              <a:rPr lang="en-US" dirty="0" err="1"/>
              <a:t>Gurobi</a:t>
            </a:r>
            <a:endParaRPr lang="en-US" dirty="0"/>
          </a:p>
          <a:p>
            <a:r>
              <a:rPr lang="en-US" i="1" dirty="0"/>
              <a:t>423 software packages, in 10 categories, covering 58 fields of science, always growing</a:t>
            </a:r>
          </a:p>
          <a:p>
            <a:endParaRPr lang="en-US" dirty="0"/>
          </a:p>
          <a:p>
            <a:r>
              <a:rPr lang="en-US" dirty="0"/>
              <a:t>All stored as modules-</a:t>
            </a:r>
          </a:p>
          <a:p>
            <a:r>
              <a:rPr lang="en-US" dirty="0"/>
              <a:t>$module avail</a:t>
            </a:r>
          </a:p>
          <a:p>
            <a:r>
              <a:rPr lang="en-US" dirty="0"/>
              <a:t>--- math -- numerical libraries, statistics, deep-learning, computer science ---</a:t>
            </a:r>
          </a:p>
          <a:p>
            <a:r>
              <a:rPr lang="en-US" dirty="0"/>
              <a:t>   R/3.4.0                           </a:t>
            </a:r>
            <a:r>
              <a:rPr lang="en-US" dirty="0" err="1"/>
              <a:t>py-keras</a:t>
            </a:r>
            <a:r>
              <a:rPr lang="en-US" dirty="0"/>
              <a:t>/2.1.5_py36         (g)</a:t>
            </a:r>
          </a:p>
          <a:p>
            <a:r>
              <a:rPr lang="en-US" dirty="0"/>
              <a:t>   R/3.5.1                (D)        </a:t>
            </a:r>
            <a:r>
              <a:rPr lang="en-US" dirty="0" err="1"/>
              <a:t>py-numpy</a:t>
            </a:r>
            <a:r>
              <a:rPr lang="en-US" dirty="0"/>
              <a:t>/1.14.3_py27        (D)</a:t>
            </a:r>
          </a:p>
          <a:p>
            <a:r>
              <a:rPr lang="en-US" dirty="0"/>
              <a:t>   armadillo/8.200.1                 </a:t>
            </a:r>
            <a:r>
              <a:rPr lang="en-US" dirty="0" err="1"/>
              <a:t>py-numpy</a:t>
            </a:r>
            <a:r>
              <a:rPr lang="en-US" dirty="0"/>
              <a:t>/1.14.3_py36…</a:t>
            </a:r>
          </a:p>
          <a:p>
            <a:endParaRPr lang="en-US" dirty="0"/>
          </a:p>
          <a:p>
            <a:endParaRPr lang="en-US" dirty="0"/>
          </a:p>
        </p:txBody>
      </p:sp>
    </p:spTree>
    <p:extLst>
      <p:ext uri="{BB962C8B-B14F-4D97-AF65-F5344CB8AC3E}">
        <p14:creationId xmlns:p14="http://schemas.microsoft.com/office/powerpoint/2010/main" val="255985743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7D0F-4955-1648-901D-4D9EBC101A30}"/>
              </a:ext>
            </a:extLst>
          </p:cNvPr>
          <p:cNvSpPr>
            <a:spLocks noGrp="1"/>
          </p:cNvSpPr>
          <p:nvPr>
            <p:ph type="title"/>
          </p:nvPr>
        </p:nvSpPr>
        <p:spPr/>
        <p:txBody>
          <a:bodyPr/>
          <a:lstStyle/>
          <a:p>
            <a:r>
              <a:rPr lang="en-US" dirty="0"/>
              <a:t>Singularity Containers</a:t>
            </a:r>
          </a:p>
        </p:txBody>
      </p:sp>
      <p:sp>
        <p:nvSpPr>
          <p:cNvPr id="3" name="Content Placeholder 2">
            <a:extLst>
              <a:ext uri="{FF2B5EF4-FFF2-40B4-BE49-F238E27FC236}">
                <a16:creationId xmlns:a16="http://schemas.microsoft.com/office/drawing/2014/main" id="{267F2684-7639-DF4B-A114-A67898692320}"/>
              </a:ext>
            </a:extLst>
          </p:cNvPr>
          <p:cNvSpPr>
            <a:spLocks noGrp="1"/>
          </p:cNvSpPr>
          <p:nvPr>
            <p:ph sz="quarter" idx="10"/>
          </p:nvPr>
        </p:nvSpPr>
        <p:spPr>
          <a:xfrm>
            <a:off x="940289" y="1283017"/>
            <a:ext cx="7700963" cy="5012056"/>
          </a:xfrm>
        </p:spPr>
        <p:txBody>
          <a:bodyPr/>
          <a:lstStyle/>
          <a:p>
            <a:pPr>
              <a:buFont typeface="Arial" panose="020B0604020202020204" pitchFamily="34" charset="0"/>
              <a:buChar char="•"/>
            </a:pPr>
            <a:r>
              <a:rPr lang="en-US" dirty="0"/>
              <a:t>Singularity containers are great if you have code/data with many dependencies that you cannot install on a cluster</a:t>
            </a:r>
          </a:p>
          <a:p>
            <a:pPr>
              <a:buFont typeface="Arial" panose="020B0604020202020204" pitchFamily="34" charset="0"/>
              <a:buChar char="•"/>
            </a:pPr>
            <a:r>
              <a:rPr lang="en-US" dirty="0"/>
              <a:t>Build the container as root on your local system then move onto cluster and run</a:t>
            </a:r>
          </a:p>
          <a:p>
            <a:pPr>
              <a:buFont typeface="Arial" panose="020B0604020202020204" pitchFamily="34" charset="0"/>
              <a:buChar char="•"/>
            </a:pPr>
            <a:r>
              <a:rPr lang="en-US" dirty="0">
                <a:hlinkClick r:id="rId2"/>
              </a:rPr>
              <a:t>https://</a:t>
            </a:r>
            <a:r>
              <a:rPr lang="en-US" dirty="0" err="1">
                <a:hlinkClick r:id="rId2"/>
              </a:rPr>
              <a:t>www.sylabs.io</a:t>
            </a:r>
            <a:r>
              <a:rPr lang="en-US" dirty="0">
                <a:hlinkClick r:id="rId2"/>
              </a:rPr>
              <a:t>/docs/</a:t>
            </a:r>
            <a:endParaRPr lang="en-US" dirty="0"/>
          </a:p>
          <a:p>
            <a:pPr marL="0" indent="0"/>
            <a:endParaRPr lang="en-US" dirty="0"/>
          </a:p>
          <a:p>
            <a:endParaRPr lang="en-US" dirty="0"/>
          </a:p>
          <a:p>
            <a:r>
              <a:rPr lang="en-US" dirty="0"/>
              <a:t> </a:t>
            </a:r>
          </a:p>
          <a:p>
            <a:r>
              <a:rPr lang="en-US" dirty="0"/>
              <a:t> </a:t>
            </a:r>
          </a:p>
        </p:txBody>
      </p:sp>
      <p:pic>
        <p:nvPicPr>
          <p:cNvPr id="5" name="Picture 4">
            <a:extLst>
              <a:ext uri="{FF2B5EF4-FFF2-40B4-BE49-F238E27FC236}">
                <a16:creationId xmlns:a16="http://schemas.microsoft.com/office/drawing/2014/main" id="{CC9620CF-2961-584F-B365-C448BF7062E1}"/>
              </a:ext>
            </a:extLst>
          </p:cNvPr>
          <p:cNvPicPr>
            <a:picLocks noChangeAspect="1"/>
          </p:cNvPicPr>
          <p:nvPr/>
        </p:nvPicPr>
        <p:blipFill>
          <a:blip r:embed="rId3"/>
          <a:stretch>
            <a:fillRect/>
          </a:stretch>
        </p:blipFill>
        <p:spPr>
          <a:xfrm>
            <a:off x="1056231" y="2974573"/>
            <a:ext cx="7585021" cy="2697566"/>
          </a:xfrm>
          <a:prstGeom prst="rect">
            <a:avLst/>
          </a:prstGeom>
        </p:spPr>
      </p:pic>
    </p:spTree>
    <p:extLst>
      <p:ext uri="{BB962C8B-B14F-4D97-AF65-F5344CB8AC3E}">
        <p14:creationId xmlns:p14="http://schemas.microsoft.com/office/powerpoint/2010/main" val="146862370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DBED-AF50-B646-B93F-C1271FC495AE}"/>
              </a:ext>
            </a:extLst>
          </p:cNvPr>
          <p:cNvSpPr>
            <a:spLocks noGrp="1"/>
          </p:cNvSpPr>
          <p:nvPr>
            <p:ph type="title"/>
          </p:nvPr>
        </p:nvSpPr>
        <p:spPr/>
        <p:txBody>
          <a:bodyPr/>
          <a:lstStyle/>
          <a:p>
            <a:r>
              <a:rPr lang="en-US" dirty="0"/>
              <a:t>Sherlock Partitions</a:t>
            </a:r>
          </a:p>
        </p:txBody>
      </p:sp>
      <p:sp>
        <p:nvSpPr>
          <p:cNvPr id="3" name="Content Placeholder 2">
            <a:extLst>
              <a:ext uri="{FF2B5EF4-FFF2-40B4-BE49-F238E27FC236}">
                <a16:creationId xmlns:a16="http://schemas.microsoft.com/office/drawing/2014/main" id="{166AAFF8-8C1F-1547-9040-17F983167638}"/>
              </a:ext>
            </a:extLst>
          </p:cNvPr>
          <p:cNvSpPr>
            <a:spLocks noGrp="1"/>
          </p:cNvSpPr>
          <p:nvPr>
            <p:ph sz="quarter" idx="10"/>
          </p:nvPr>
        </p:nvSpPr>
        <p:spPr/>
        <p:txBody>
          <a:bodyPr>
            <a:normAutofit/>
          </a:bodyPr>
          <a:lstStyle/>
          <a:p>
            <a:pPr marL="0" indent="0">
              <a:buNone/>
            </a:pPr>
            <a:r>
              <a:rPr lang="en-US" b="1" dirty="0"/>
              <a:t>Partition- </a:t>
            </a:r>
            <a:r>
              <a:rPr lang="en-US" dirty="0"/>
              <a:t> a logical and physical set of nodes in a cluster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400" dirty="0"/>
          </a:p>
          <a:p>
            <a:pPr marL="0" indent="0">
              <a:buNone/>
            </a:pPr>
            <a:endParaRPr lang="en-US" sz="1400" dirty="0"/>
          </a:p>
          <a:p>
            <a:pPr marL="0" indent="0">
              <a:buNone/>
            </a:pPr>
            <a:r>
              <a:rPr lang="en-US" sz="1400" dirty="0"/>
              <a:t>QOS long (--qos=long, the only QOS needed) jobs &gt;2 days &lt;7 days</a:t>
            </a:r>
          </a:p>
          <a:p>
            <a:pPr marL="0" indent="0">
              <a:buNone/>
            </a:pPr>
            <a:r>
              <a:rPr lang="en-US" sz="1400" b="1" dirty="0"/>
              <a:t>What partitions can I run on?</a:t>
            </a:r>
          </a:p>
          <a:p>
            <a:pPr marL="0" indent="0">
              <a:buNone/>
            </a:pPr>
            <a:r>
              <a:rPr lang="en-US" sz="1400" dirty="0" err="1"/>
              <a:t>scontrol</a:t>
            </a:r>
            <a:r>
              <a:rPr lang="en-US" sz="1400" dirty="0"/>
              <a:t> show partition | </a:t>
            </a:r>
            <a:r>
              <a:rPr lang="en-US" sz="1400" dirty="0" err="1"/>
              <a:t>egrep</a:t>
            </a:r>
            <a:r>
              <a:rPr lang="en-US" sz="1400" dirty="0"/>
              <a:t> -B1 "</a:t>
            </a:r>
            <a:r>
              <a:rPr lang="en-US" sz="1400" dirty="0" err="1"/>
              <a:t>AllowGroups</a:t>
            </a:r>
            <a:r>
              <a:rPr lang="en-US" sz="1400" dirty="0"/>
              <a:t>=.*$(id -</a:t>
            </a:r>
            <a:r>
              <a:rPr lang="en-US" sz="1400" dirty="0" err="1"/>
              <a:t>gn</a:t>
            </a:r>
            <a:r>
              <a:rPr lang="en-US" sz="1400" dirty="0"/>
              <a:t> $user).*" | </a:t>
            </a:r>
            <a:r>
              <a:rPr lang="en-US" sz="1400" dirty="0" err="1"/>
              <a:t>awk</a:t>
            </a:r>
            <a:r>
              <a:rPr lang="en-US" sz="1400" dirty="0"/>
              <a:t> -F= '/</a:t>
            </a:r>
            <a:r>
              <a:rPr lang="en-US" sz="1400" dirty="0" err="1"/>
              <a:t>PartitionName</a:t>
            </a:r>
            <a:r>
              <a:rPr lang="en-US" sz="1400" dirty="0"/>
              <a:t>/ {print $2}’</a:t>
            </a:r>
          </a:p>
          <a:p>
            <a:pPr marL="0" indent="0">
              <a:buNone/>
            </a:pPr>
            <a:endParaRPr lang="en-US" sz="1400" dirty="0"/>
          </a:p>
          <a:p>
            <a:pPr marL="0" indent="0">
              <a:buNone/>
            </a:pPr>
            <a:r>
              <a:rPr lang="en-US" sz="1400" b="1" dirty="0"/>
              <a:t>What’s nodes are on the partition?</a:t>
            </a:r>
          </a:p>
          <a:p>
            <a:pPr marL="0" indent="0">
              <a:buNone/>
            </a:pPr>
            <a:r>
              <a:rPr lang="en-US" sz="1400" dirty="0" err="1"/>
              <a:t>sinfo</a:t>
            </a:r>
            <a:r>
              <a:rPr lang="en-US" sz="1400" dirty="0"/>
              <a:t> –N –p normal --long</a:t>
            </a:r>
          </a:p>
          <a:p>
            <a:endParaRPr lang="en-US" dirty="0"/>
          </a:p>
        </p:txBody>
      </p:sp>
      <p:graphicFrame>
        <p:nvGraphicFramePr>
          <p:cNvPr id="6" name="Table 5">
            <a:extLst>
              <a:ext uri="{FF2B5EF4-FFF2-40B4-BE49-F238E27FC236}">
                <a16:creationId xmlns:a16="http://schemas.microsoft.com/office/drawing/2014/main" id="{F1C7B475-148D-EB40-90B7-0A68FCB38076}"/>
              </a:ext>
            </a:extLst>
          </p:cNvPr>
          <p:cNvGraphicFramePr>
            <a:graphicFrameLocks noGrp="1"/>
          </p:cNvGraphicFramePr>
          <p:nvPr>
            <p:extLst>
              <p:ext uri="{D42A27DB-BD31-4B8C-83A1-F6EECF244321}">
                <p14:modId xmlns:p14="http://schemas.microsoft.com/office/powerpoint/2010/main" val="172063892"/>
              </p:ext>
            </p:extLst>
          </p:nvPr>
        </p:nvGraphicFramePr>
        <p:xfrm>
          <a:off x="955678" y="1629613"/>
          <a:ext cx="6945310" cy="2699496"/>
        </p:xfrm>
        <a:graphic>
          <a:graphicData uri="http://schemas.openxmlformats.org/drawingml/2006/table">
            <a:tbl>
              <a:tblPr firstRow="1" bandRow="1">
                <a:tableStyleId>{5C22544A-7EE6-4342-B048-85BDC9FD1C3A}</a:tableStyleId>
              </a:tblPr>
              <a:tblGrid>
                <a:gridCol w="3472655">
                  <a:extLst>
                    <a:ext uri="{9D8B030D-6E8A-4147-A177-3AD203B41FA5}">
                      <a16:colId xmlns:a16="http://schemas.microsoft.com/office/drawing/2014/main" val="3014928591"/>
                    </a:ext>
                  </a:extLst>
                </a:gridCol>
                <a:gridCol w="3472655">
                  <a:extLst>
                    <a:ext uri="{9D8B030D-6E8A-4147-A177-3AD203B41FA5}">
                      <a16:colId xmlns:a16="http://schemas.microsoft.com/office/drawing/2014/main" val="2852180832"/>
                    </a:ext>
                  </a:extLst>
                </a:gridCol>
              </a:tblGrid>
              <a:tr h="337437">
                <a:tc>
                  <a:txBody>
                    <a:bodyPr/>
                    <a:lstStyle/>
                    <a:p>
                      <a:r>
                        <a:rPr lang="en-US" sz="1400" dirty="0"/>
                        <a:t>Partition </a:t>
                      </a:r>
                    </a:p>
                  </a:txBody>
                  <a:tcPr/>
                </a:tc>
                <a:tc>
                  <a:txBody>
                    <a:bodyPr/>
                    <a:lstStyle/>
                    <a:p>
                      <a:r>
                        <a:rPr lang="en-US" sz="1400" dirty="0"/>
                        <a:t>Number of Nodes</a:t>
                      </a:r>
                    </a:p>
                  </a:txBody>
                  <a:tcPr/>
                </a:tc>
                <a:extLst>
                  <a:ext uri="{0D108BD9-81ED-4DB2-BD59-A6C34878D82A}">
                    <a16:rowId xmlns:a16="http://schemas.microsoft.com/office/drawing/2014/main" val="1898095454"/>
                  </a:ext>
                </a:extLst>
              </a:tr>
              <a:tr h="337437">
                <a:tc>
                  <a:txBody>
                    <a:bodyPr/>
                    <a:lstStyle/>
                    <a:p>
                      <a:r>
                        <a:rPr lang="en-US" sz="1400" dirty="0"/>
                        <a:t>normal</a:t>
                      </a:r>
                    </a:p>
                  </a:txBody>
                  <a:tcPr/>
                </a:tc>
                <a:tc>
                  <a:txBody>
                    <a:bodyPr/>
                    <a:lstStyle/>
                    <a:p>
                      <a:r>
                        <a:rPr lang="en-US" sz="1400" dirty="0"/>
                        <a:t>172</a:t>
                      </a:r>
                    </a:p>
                  </a:txBody>
                  <a:tcPr/>
                </a:tc>
                <a:extLst>
                  <a:ext uri="{0D108BD9-81ED-4DB2-BD59-A6C34878D82A}">
                    <a16:rowId xmlns:a16="http://schemas.microsoft.com/office/drawing/2014/main" val="3438793815"/>
                  </a:ext>
                </a:extLst>
              </a:tr>
              <a:tr h="337437">
                <a:tc>
                  <a:txBody>
                    <a:bodyPr/>
                    <a:lstStyle/>
                    <a:p>
                      <a:r>
                        <a:rPr lang="en-US" sz="1400" dirty="0"/>
                        <a:t>owners</a:t>
                      </a:r>
                    </a:p>
                  </a:txBody>
                  <a:tcPr/>
                </a:tc>
                <a:tc>
                  <a:txBody>
                    <a:bodyPr/>
                    <a:lstStyle/>
                    <a:p>
                      <a:r>
                        <a:rPr lang="en-US" sz="1400" dirty="0"/>
                        <a:t>1,120</a:t>
                      </a:r>
                    </a:p>
                  </a:txBody>
                  <a:tcPr/>
                </a:tc>
                <a:extLst>
                  <a:ext uri="{0D108BD9-81ED-4DB2-BD59-A6C34878D82A}">
                    <a16:rowId xmlns:a16="http://schemas.microsoft.com/office/drawing/2014/main" val="4093683985"/>
                  </a:ext>
                </a:extLst>
              </a:tr>
              <a:tr h="337437">
                <a:tc>
                  <a:txBody>
                    <a:bodyPr/>
                    <a:lstStyle/>
                    <a:p>
                      <a:r>
                        <a:rPr lang="en-US" sz="1400" dirty="0"/>
                        <a:t>hns </a:t>
                      </a:r>
                    </a:p>
                  </a:txBody>
                  <a:tcPr/>
                </a:tc>
                <a:tc>
                  <a:txBody>
                    <a:bodyPr/>
                    <a:lstStyle/>
                    <a:p>
                      <a:r>
                        <a:rPr lang="en-US" sz="1400" dirty="0"/>
                        <a:t>60</a:t>
                      </a:r>
                    </a:p>
                  </a:txBody>
                  <a:tcPr/>
                </a:tc>
                <a:extLst>
                  <a:ext uri="{0D108BD9-81ED-4DB2-BD59-A6C34878D82A}">
                    <a16:rowId xmlns:a16="http://schemas.microsoft.com/office/drawing/2014/main" val="2948922744"/>
                  </a:ext>
                </a:extLst>
              </a:tr>
              <a:tr h="337437">
                <a:tc>
                  <a:txBody>
                    <a:bodyPr/>
                    <a:lstStyle/>
                    <a:p>
                      <a:r>
                        <a:rPr lang="en-US" sz="1400" dirty="0"/>
                        <a:t>bigmem (500GB-3TB RAM)</a:t>
                      </a:r>
                    </a:p>
                  </a:txBody>
                  <a:tcPr/>
                </a:tc>
                <a:tc>
                  <a:txBody>
                    <a:bodyPr/>
                    <a:lstStyle/>
                    <a:p>
                      <a:r>
                        <a:rPr lang="en-US" sz="1400" dirty="0"/>
                        <a:t>4</a:t>
                      </a:r>
                    </a:p>
                  </a:txBody>
                  <a:tcPr/>
                </a:tc>
                <a:extLst>
                  <a:ext uri="{0D108BD9-81ED-4DB2-BD59-A6C34878D82A}">
                    <a16:rowId xmlns:a16="http://schemas.microsoft.com/office/drawing/2014/main" val="1371046970"/>
                  </a:ext>
                </a:extLst>
              </a:tr>
              <a:tr h="337437">
                <a:tc>
                  <a:txBody>
                    <a:bodyPr/>
                    <a:lstStyle/>
                    <a:p>
                      <a:r>
                        <a:rPr lang="en-US" sz="1400" dirty="0"/>
                        <a:t>gpu </a:t>
                      </a:r>
                    </a:p>
                  </a:txBody>
                  <a:tcPr/>
                </a:tc>
                <a:tc>
                  <a:txBody>
                    <a:bodyPr/>
                    <a:lstStyle/>
                    <a:p>
                      <a:r>
                        <a:rPr lang="en-US" sz="1400" dirty="0"/>
                        <a:t>11</a:t>
                      </a:r>
                    </a:p>
                  </a:txBody>
                  <a:tcPr/>
                </a:tc>
                <a:extLst>
                  <a:ext uri="{0D108BD9-81ED-4DB2-BD59-A6C34878D82A}">
                    <a16:rowId xmlns:a16="http://schemas.microsoft.com/office/drawing/2014/main" val="2497573747"/>
                  </a:ext>
                </a:extLst>
              </a:tr>
              <a:tr h="337437">
                <a:tc>
                  <a:txBody>
                    <a:bodyPr/>
                    <a:lstStyle/>
                    <a:p>
                      <a:r>
                        <a:rPr lang="en-US" sz="1400" dirty="0"/>
                        <a:t>dev</a:t>
                      </a:r>
                    </a:p>
                  </a:txBody>
                  <a:tcPr/>
                </a:tc>
                <a:tc>
                  <a:txBody>
                    <a:bodyPr/>
                    <a:lstStyle/>
                    <a:p>
                      <a:r>
                        <a:rPr lang="en-US" sz="1400" dirty="0"/>
                        <a:t>5</a:t>
                      </a:r>
                    </a:p>
                  </a:txBody>
                  <a:tcPr/>
                </a:tc>
                <a:extLst>
                  <a:ext uri="{0D108BD9-81ED-4DB2-BD59-A6C34878D82A}">
                    <a16:rowId xmlns:a16="http://schemas.microsoft.com/office/drawing/2014/main" val="1417509183"/>
                  </a:ext>
                </a:extLst>
              </a:tr>
              <a:tr h="337437">
                <a:tc>
                  <a:txBody>
                    <a:bodyPr/>
                    <a:lstStyle/>
                    <a:p>
                      <a:r>
                        <a:rPr lang="en-US" sz="1400" dirty="0"/>
                        <a:t>Your PI’s own nodes (</a:t>
                      </a:r>
                      <a:r>
                        <a:rPr lang="en-US" sz="1400" dirty="0" err="1"/>
                        <a:t>donoho</a:t>
                      </a:r>
                      <a:r>
                        <a:rPr lang="en-US" sz="1400" dirty="0"/>
                        <a:t>)</a:t>
                      </a:r>
                    </a:p>
                  </a:txBody>
                  <a:tcPr/>
                </a:tc>
                <a:tc>
                  <a:txBody>
                    <a:bodyPr/>
                    <a:lstStyle/>
                    <a:p>
                      <a:r>
                        <a:rPr lang="en-US" sz="1400" dirty="0"/>
                        <a:t>4</a:t>
                      </a:r>
                    </a:p>
                  </a:txBody>
                  <a:tcPr/>
                </a:tc>
                <a:extLst>
                  <a:ext uri="{0D108BD9-81ED-4DB2-BD59-A6C34878D82A}">
                    <a16:rowId xmlns:a16="http://schemas.microsoft.com/office/drawing/2014/main" val="2849551375"/>
                  </a:ext>
                </a:extLst>
              </a:tr>
            </a:tbl>
          </a:graphicData>
        </a:graphic>
      </p:graphicFrame>
    </p:spTree>
    <p:extLst>
      <p:ext uri="{BB962C8B-B14F-4D97-AF65-F5344CB8AC3E}">
        <p14:creationId xmlns:p14="http://schemas.microsoft.com/office/powerpoint/2010/main" val="85163171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E8B9-3322-ED4A-8DEE-57CA9A6CA96C}"/>
              </a:ext>
            </a:extLst>
          </p:cNvPr>
          <p:cNvSpPr>
            <a:spLocks noGrp="1"/>
          </p:cNvSpPr>
          <p:nvPr>
            <p:ph type="title"/>
          </p:nvPr>
        </p:nvSpPr>
        <p:spPr/>
        <p:txBody>
          <a:bodyPr/>
          <a:lstStyle/>
          <a:p>
            <a:r>
              <a:rPr lang="en-US" dirty="0"/>
              <a:t>Sherlock Filesystems</a:t>
            </a:r>
          </a:p>
        </p:txBody>
      </p:sp>
      <p:sp>
        <p:nvSpPr>
          <p:cNvPr id="3" name="Content Placeholder 2">
            <a:extLst>
              <a:ext uri="{FF2B5EF4-FFF2-40B4-BE49-F238E27FC236}">
                <a16:creationId xmlns:a16="http://schemas.microsoft.com/office/drawing/2014/main" id="{6264EEC1-54C1-0144-BFBA-E6B459971DE0}"/>
              </a:ext>
            </a:extLst>
          </p:cNvPr>
          <p:cNvSpPr>
            <a:spLocks noGrp="1"/>
          </p:cNvSpPr>
          <p:nvPr>
            <p:ph sz="quarter" idx="10"/>
          </p:nvPr>
        </p:nvSpPr>
        <p:spPr>
          <a:xfrm>
            <a:off x="955675" y="1283017"/>
            <a:ext cx="7700963" cy="5012056"/>
          </a:xfrm>
        </p:spPr>
        <p:txBody>
          <a:bodyPr>
            <a:normAutofit fontScale="92500" lnSpcReduction="10000"/>
          </a:bodyPr>
          <a:lstStyle/>
          <a:p>
            <a:pPr marL="0" indent="0">
              <a:buNone/>
            </a:pPr>
            <a:r>
              <a:rPr lang="en-US" b="1" dirty="0"/>
              <a:t>Home and Group Home, backed up, snapshotted and replicated offsite</a:t>
            </a:r>
          </a:p>
          <a:p>
            <a:pPr marL="0" indent="0">
              <a:buNone/>
            </a:pPr>
            <a:r>
              <a:rPr lang="en-US" dirty="0"/>
              <a:t>$HOME 	  15 GB</a:t>
            </a:r>
          </a:p>
          <a:p>
            <a:pPr marL="0" indent="0">
              <a:buNone/>
            </a:pPr>
            <a:r>
              <a:rPr lang="en-US" dirty="0"/>
              <a:t>$GROUP_HOME 	1 TB</a:t>
            </a:r>
          </a:p>
          <a:p>
            <a:pPr marL="0" indent="0">
              <a:buNone/>
            </a:pPr>
            <a:endParaRPr lang="en-US" dirty="0"/>
          </a:p>
          <a:p>
            <a:pPr marL="0" indent="0"/>
            <a:r>
              <a:rPr lang="en-US" b="1" dirty="0"/>
              <a:t>Scratch- fast </a:t>
            </a:r>
            <a:r>
              <a:rPr lang="en-US" b="1" dirty="0" err="1"/>
              <a:t>Lustre</a:t>
            </a:r>
            <a:r>
              <a:rPr lang="en-US" b="1" dirty="0"/>
              <a:t> parallel filesystem, your jobs should write/read here (6 month purge policy, unless you have purchased $OAK space- </a:t>
            </a:r>
            <a:r>
              <a:rPr lang="en-US" i="1" dirty="0"/>
              <a:t>$50 per TB/year</a:t>
            </a:r>
            <a:r>
              <a:rPr lang="en-US" b="1" dirty="0"/>
              <a:t>)</a:t>
            </a:r>
          </a:p>
          <a:p>
            <a:pPr marL="0" indent="0">
              <a:buNone/>
            </a:pPr>
            <a:endParaRPr lang="en-US" b="1" dirty="0"/>
          </a:p>
          <a:p>
            <a:pPr marL="0" indent="0">
              <a:buNone/>
            </a:pPr>
            <a:r>
              <a:rPr lang="en-US" dirty="0"/>
              <a:t>$SCRATCH 	                     20 TB</a:t>
            </a:r>
          </a:p>
          <a:p>
            <a:pPr marL="0" indent="0">
              <a:buNone/>
            </a:pPr>
            <a:r>
              <a:rPr lang="en-US" dirty="0"/>
              <a:t>$GROUP_SCRATCH 	       30 TB</a:t>
            </a:r>
          </a:p>
          <a:p>
            <a:pPr marL="0" indent="0">
              <a:buNone/>
            </a:pPr>
            <a:endParaRPr lang="en-US" dirty="0"/>
          </a:p>
          <a:p>
            <a:pPr marL="0" indent="0">
              <a:buNone/>
            </a:pPr>
            <a:r>
              <a:rPr lang="en-US" dirty="0"/>
              <a:t>$LOCAL_SCRATCH 	200GB  </a:t>
            </a:r>
          </a:p>
          <a:p>
            <a:pPr marL="0" indent="0">
              <a:buNone/>
            </a:pPr>
            <a:r>
              <a:rPr lang="en-US" dirty="0"/>
              <a:t>Local to your jobs node, even faster, but gets deleted at the end of your job</a:t>
            </a:r>
          </a:p>
          <a:p>
            <a:pPr marL="0" indent="0">
              <a:buNone/>
            </a:pPr>
            <a:endParaRPr lang="en-US" dirty="0"/>
          </a:p>
          <a:p>
            <a:pPr marL="0" indent="0">
              <a:buNone/>
            </a:pPr>
            <a:r>
              <a:rPr lang="en-US" dirty="0">
                <a:hlinkClick r:id="rId2"/>
              </a:rPr>
              <a:t>http://www.sherlock.stanford.edu/docs/user-guide/storage/filesystems/</a:t>
            </a:r>
            <a:endParaRPr lang="en-US" dirty="0"/>
          </a:p>
          <a:p>
            <a:pPr marL="0" indent="0">
              <a:buNone/>
            </a:pPr>
            <a:endParaRPr lang="en-US" dirty="0"/>
          </a:p>
          <a:p>
            <a:pPr marL="0" indent="0">
              <a:buNone/>
            </a:pPr>
            <a:r>
              <a:rPr lang="en-US" dirty="0" err="1"/>
              <a:t>rclone</a:t>
            </a:r>
            <a:r>
              <a:rPr lang="en-US" dirty="0"/>
              <a:t>, </a:t>
            </a:r>
            <a:r>
              <a:rPr lang="en-US" dirty="0" err="1"/>
              <a:t>gdrive</a:t>
            </a:r>
            <a:r>
              <a:rPr lang="en-US" dirty="0"/>
              <a:t> connections to cloud storage</a:t>
            </a:r>
          </a:p>
          <a:p>
            <a:endParaRPr lang="en-US" dirty="0"/>
          </a:p>
          <a:p>
            <a:endParaRPr lang="en-US" dirty="0"/>
          </a:p>
        </p:txBody>
      </p:sp>
    </p:spTree>
    <p:extLst>
      <p:ext uri="{BB962C8B-B14F-4D97-AF65-F5344CB8AC3E}">
        <p14:creationId xmlns:p14="http://schemas.microsoft.com/office/powerpoint/2010/main" val="34203967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Sherlock User Limits</a:t>
            </a:r>
          </a:p>
        </p:txBody>
      </p:sp>
      <p:sp>
        <p:nvSpPr>
          <p:cNvPr id="3" name="Content Placeholder 2"/>
          <p:cNvSpPr>
            <a:spLocks noGrp="1"/>
          </p:cNvSpPr>
          <p:nvPr>
            <p:ph idx="1"/>
          </p:nvPr>
        </p:nvSpPr>
        <p:spPr>
          <a:xfrm>
            <a:off x="524861" y="1472869"/>
            <a:ext cx="8267447" cy="4023579"/>
          </a:xfrm>
        </p:spPr>
        <p:txBody>
          <a:bodyPr>
            <a:normAutofit fontScale="92500" lnSpcReduction="20000"/>
          </a:bodyPr>
          <a:lstStyle/>
          <a:p>
            <a:pPr marL="0" indent="0"/>
            <a:r>
              <a:rPr lang="en-US" sz="1875" dirty="0"/>
              <a:t>View the various partition limits with the sacctmgr command-</a:t>
            </a:r>
          </a:p>
          <a:p>
            <a:pPr marL="0" indent="0"/>
            <a:endParaRPr lang="en-US" sz="1875" dirty="0"/>
          </a:p>
          <a:p>
            <a:pPr marL="0" indent="0"/>
            <a:r>
              <a:rPr lang="en-US" sz="1300" b="1" dirty="0"/>
              <a:t>sacctmgr show qos format=</a:t>
            </a:r>
            <a:r>
              <a:rPr lang="en-US" sz="1300" b="1" dirty="0" err="1"/>
              <a:t>Name,MaxTRESPerUser,MaxSubmitJobsPerUser,MaxJobsPerUser,MaxWall</a:t>
            </a:r>
            <a:endParaRPr lang="en-US" sz="1300" b="1" dirty="0"/>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Name     MaxTRESPU     </a:t>
            </a:r>
            <a:r>
              <a:rPr lang="en-US" dirty="0" err="1">
                <a:latin typeface="Arial" panose="020B0604020202020204" pitchFamily="34" charset="0"/>
                <a:cs typeface="Arial" panose="020B0604020202020204" pitchFamily="34" charset="0"/>
              </a:rPr>
              <a:t>MaxSubmitPU</a:t>
            </a:r>
            <a:r>
              <a:rPr lang="en-US" dirty="0">
                <a:latin typeface="Arial" panose="020B0604020202020204" pitchFamily="34" charset="0"/>
                <a:cs typeface="Arial" panose="020B0604020202020204" pitchFamily="34" charset="0"/>
              </a:rPr>
              <a:t> MaxJobsPU     MaxWall </a:t>
            </a:r>
          </a:p>
          <a:p>
            <a:r>
              <a:rPr lang="en-US" dirty="0">
                <a:latin typeface="Arial" panose="020B0604020202020204" pitchFamily="34" charset="0"/>
                <a:cs typeface="Arial" panose="020B0604020202020204" pitchFamily="34" charset="0"/>
              </a:rPr>
              <a:t>----------      -------------         -----------          ---------          ----------- </a:t>
            </a:r>
          </a:p>
          <a:p>
            <a:r>
              <a:rPr lang="en-US" dirty="0">
                <a:latin typeface="Arial" panose="020B0604020202020204" pitchFamily="34" charset="0"/>
                <a:cs typeface="Arial" panose="020B0604020202020204" pitchFamily="34" charset="0"/>
              </a:rPr>
              <a:t> normal      cpu=512              1000                                2-00:00:00 </a:t>
            </a:r>
          </a:p>
          <a:p>
            <a:r>
              <a:rPr lang="en-US" dirty="0">
                <a:latin typeface="Arial" panose="020B0604020202020204" pitchFamily="34" charset="0"/>
                <a:cs typeface="Arial" panose="020B0604020202020204" pitchFamily="34" charset="0"/>
              </a:rPr>
              <a:t> dev            cpu=2,mem=8G   2                                        02:00:00 </a:t>
            </a:r>
          </a:p>
          <a:p>
            <a:r>
              <a:rPr lang="en-US" dirty="0">
                <a:latin typeface="Arial" panose="020B0604020202020204" pitchFamily="34" charset="0"/>
                <a:cs typeface="Arial" panose="020B0604020202020204" pitchFamily="34" charset="0"/>
              </a:rPr>
              <a:t> long           cpu=32                20                16  	             7-00:00:00 </a:t>
            </a:r>
          </a:p>
          <a:p>
            <a:r>
              <a:rPr lang="en-US" dirty="0">
                <a:latin typeface="Arial" panose="020B0604020202020204" pitchFamily="34" charset="0"/>
                <a:cs typeface="Arial" panose="020B0604020202020204" pitchFamily="34" charset="0"/>
              </a:rPr>
              <a:t> bigmem     mem=3T             10                                    1-00:00:00 </a:t>
            </a:r>
          </a:p>
          <a:p>
            <a:r>
              <a:rPr lang="en-US" dirty="0">
                <a:latin typeface="Arial" panose="020B0604020202020204" pitchFamily="34" charset="0"/>
                <a:cs typeface="Arial" panose="020B0604020202020204" pitchFamily="34" charset="0"/>
              </a:rPr>
              <a:t> gpu             gres/gpu=8         50                                   2-00:00:00 </a:t>
            </a:r>
          </a:p>
          <a:p>
            <a:r>
              <a:rPr lang="en-US" dirty="0">
                <a:latin typeface="Arial" panose="020B0604020202020204" pitchFamily="34" charset="0"/>
                <a:cs typeface="Arial" panose="020B0604020202020204" pitchFamily="34" charset="0"/>
              </a:rPr>
              <a:t> owner         cpu=99999         3000                                7-00:00:00 </a:t>
            </a:r>
          </a:p>
          <a:p>
            <a:r>
              <a:rPr lang="en-US" dirty="0">
                <a:latin typeface="Arial" panose="020B0604020202020204" pitchFamily="34" charset="0"/>
                <a:cs typeface="Arial" panose="020B0604020202020204" pitchFamily="34" charset="0"/>
              </a:rPr>
              <a:t> owners       cpu=2048           3000                                2-00:00:00 </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donoho</a:t>
            </a:r>
            <a:r>
              <a:rPr lang="en-US" dirty="0">
                <a:latin typeface="Arial" panose="020B0604020202020204" pitchFamily="34" charset="0"/>
                <a:cs typeface="Arial" panose="020B0604020202020204" pitchFamily="34" charset="0"/>
              </a:rPr>
              <a:t>       cpu=40,gres/+    3000                                7-00:00:00 </a:t>
            </a:r>
          </a:p>
          <a:p>
            <a:pPr marL="0" indent="0"/>
            <a:r>
              <a:rPr lang="de-DE" sz="1200" dirty="0">
                <a:solidFill>
                  <a:srgbClr val="4C2F2D"/>
                </a:solidFill>
                <a:latin typeface="Courier" charset="0"/>
              </a:rPr>
              <a:t>      </a:t>
            </a:r>
            <a:r>
              <a:rPr lang="en-US" sz="1200" dirty="0">
                <a:solidFill>
                  <a:srgbClr val="4C2F2D"/>
                </a:solidFill>
                <a:latin typeface="Courier" pitchFamily="2" charset="0"/>
              </a:rPr>
              <a:t>   </a:t>
            </a:r>
            <a:endParaRPr lang="de-DE" sz="1200" dirty="0">
              <a:solidFill>
                <a:srgbClr val="4C2F2D"/>
              </a:solidFill>
              <a:latin typeface="Courier" charset="0"/>
              <a:ea typeface="Courier" charset="0"/>
              <a:cs typeface="Courier" charset="0"/>
            </a:endParaRPr>
          </a:p>
          <a:p>
            <a:pPr marL="0" indent="0"/>
            <a:r>
              <a:rPr lang="de-DE" sz="1200" dirty="0">
                <a:solidFill>
                  <a:srgbClr val="4C2F2D"/>
                </a:solidFill>
                <a:latin typeface="Courier" charset="0"/>
              </a:rPr>
              <a:t>   </a:t>
            </a:r>
            <a:endParaRPr lang="en-US" sz="1200" dirty="0"/>
          </a:p>
          <a:p>
            <a:pPr marL="0" indent="0"/>
            <a:endParaRPr lang="en-US" sz="825" dirty="0"/>
          </a:p>
          <a:p>
            <a:pPr marL="0" indent="0"/>
            <a:endParaRPr lang="en-US" sz="825" dirty="0"/>
          </a:p>
        </p:txBody>
      </p:sp>
    </p:spTree>
    <p:extLst>
      <p:ext uri="{BB962C8B-B14F-4D97-AF65-F5344CB8AC3E}">
        <p14:creationId xmlns:p14="http://schemas.microsoft.com/office/powerpoint/2010/main" val="45841778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title"/>
          </p:nvPr>
        </p:nvSpPr>
        <p:spPr>
          <a:xfrm>
            <a:off x="949325" y="479425"/>
            <a:ext cx="7707313" cy="650875"/>
          </a:xfrm>
        </p:spPr>
        <p:txBody>
          <a:bodyPr/>
          <a:lstStyle/>
          <a:p>
            <a:pPr>
              <a:tabLst>
                <a:tab pos="2790825" algn="l"/>
                <a:tab pos="4051300" algn="l"/>
              </a:tabLst>
            </a:pPr>
            <a:r>
              <a:rPr lang="en-US" altLang="x-none" dirty="0">
                <a:latin typeface="Arial" charset="0"/>
                <a:ea typeface="ＭＳ Ｐゴシック" charset="-128"/>
              </a:rPr>
              <a:t>Sherlock 	       </a:t>
            </a:r>
            <a:r>
              <a:rPr lang="en-US" altLang="x-none" sz="1800" dirty="0">
                <a:solidFill>
                  <a:schemeClr val="tx1"/>
                </a:solidFill>
                <a:latin typeface="Arial" charset="0"/>
                <a:ea typeface="ＭＳ Ｐゴシック" charset="-128"/>
              </a:rPr>
              <a:t>vs</a:t>
            </a:r>
            <a:r>
              <a:rPr lang="en-US" altLang="x-none" sz="1800" dirty="0">
                <a:solidFill>
                  <a:srgbClr val="918873"/>
                </a:solidFill>
                <a:latin typeface="Arial" charset="0"/>
                <a:ea typeface="ＭＳ Ｐゴシック" charset="-128"/>
              </a:rPr>
              <a:t>. </a:t>
            </a:r>
            <a:r>
              <a:rPr lang="en-US" altLang="x-none" dirty="0">
                <a:latin typeface="Arial" charset="0"/>
                <a:ea typeface="ＭＳ Ｐゴシック" charset="-128"/>
              </a:rPr>
              <a:t>	</a:t>
            </a:r>
            <a:r>
              <a:rPr lang="en-US" altLang="x-none" dirty="0" err="1">
                <a:latin typeface="Arial" charset="0"/>
                <a:ea typeface="ＭＳ Ｐゴシック" charset="-128"/>
              </a:rPr>
              <a:t>Farmshare</a:t>
            </a:r>
            <a:endParaRPr lang="en-US" altLang="x-none" dirty="0">
              <a:latin typeface="Arial" charset="0"/>
              <a:ea typeface="ＭＳ Ｐゴシック" charset="-128"/>
            </a:endParaRPr>
          </a:p>
        </p:txBody>
      </p:sp>
      <p:sp>
        <p:nvSpPr>
          <p:cNvPr id="2" name="Content Placeholder 1"/>
          <p:cNvSpPr>
            <a:spLocks noGrp="1"/>
          </p:cNvSpPr>
          <p:nvPr>
            <p:ph sz="quarter" idx="10"/>
          </p:nvPr>
        </p:nvSpPr>
        <p:spPr>
          <a:xfrm>
            <a:off x="955675" y="1130301"/>
            <a:ext cx="3781425" cy="3350260"/>
          </a:xfrm>
        </p:spPr>
        <p:txBody>
          <a:bodyPr wrap="square" numCol="1" anchor="t" anchorCtr="0" compatLnSpc="1">
            <a:prstTxWarp prst="textNoShape">
              <a:avLst/>
            </a:prstTxWarp>
            <a:noAutofit/>
          </a:bodyPr>
          <a:lstStyle/>
          <a:p>
            <a:pPr marL="0" lvl="0" indent="0"/>
            <a:r>
              <a:rPr lang="en-US" sz="1400" dirty="0">
                <a:hlinkClick r:id="rId3"/>
              </a:rPr>
              <a:t>http://www.sherlock.stanford.edu</a:t>
            </a:r>
            <a:endParaRPr lang="en-US" altLang="x-none" dirty="0">
              <a:latin typeface="Arial" charset="0"/>
              <a:ea typeface="ＭＳ Ｐゴシック" charset="-128"/>
            </a:endParaRPr>
          </a:p>
          <a:p>
            <a:pPr lvl="0">
              <a:spcBef>
                <a:spcPts val="600"/>
              </a:spcBef>
              <a:buFont typeface="Arial" charset="0"/>
              <a:buChar char="•"/>
            </a:pPr>
            <a:r>
              <a:rPr lang="en-US" sz="1400" dirty="0"/>
              <a:t>Available for use by all Stanford faculty and their research teams</a:t>
            </a:r>
          </a:p>
          <a:p>
            <a:pPr>
              <a:spcBef>
                <a:spcPts val="600"/>
              </a:spcBef>
              <a:buFont typeface="Arial" charset="0"/>
              <a:buChar char="•"/>
            </a:pPr>
            <a:r>
              <a:rPr lang="en-US" sz="1400" dirty="0"/>
              <a:t>Work done must be directly related to the faculty member's research.</a:t>
            </a:r>
          </a:p>
          <a:p>
            <a:pPr>
              <a:spcBef>
                <a:spcPts val="600"/>
              </a:spcBef>
              <a:buFont typeface="Arial" charset="0"/>
              <a:buChar char="•"/>
            </a:pPr>
            <a:r>
              <a:rPr lang="en-US" sz="1400" dirty="0"/>
              <a:t>A set of servers are free and open to all at Stanford doing sponsored research. Faculty can supplement shared nodes by purchasing additional servers, and become an owner</a:t>
            </a:r>
          </a:p>
          <a:p>
            <a:pPr lvl="2">
              <a:spcBef>
                <a:spcPts val="600"/>
              </a:spcBef>
              <a:buFont typeface="Arial" charset="0"/>
              <a:buChar char="•"/>
            </a:pPr>
            <a:r>
              <a:rPr lang="en-US" sz="1400" dirty="0">
                <a:solidFill>
                  <a:schemeClr val="tx1"/>
                </a:solidFill>
              </a:rPr>
              <a:t>The owning group will have exclusive use of purchased nodes and access to the over 1,100 owner compute nodes when idle.</a:t>
            </a:r>
          </a:p>
        </p:txBody>
      </p:sp>
      <p:sp>
        <p:nvSpPr>
          <p:cNvPr id="3" name="Content Placeholder 2"/>
          <p:cNvSpPr>
            <a:spLocks noGrp="1"/>
          </p:cNvSpPr>
          <p:nvPr>
            <p:ph sz="quarter" idx="11"/>
          </p:nvPr>
        </p:nvSpPr>
        <p:spPr>
          <a:xfrm>
            <a:off x="949325" y="4480560"/>
            <a:ext cx="3779838" cy="1889760"/>
          </a:xfrm>
        </p:spPr>
        <p:txBody>
          <a:bodyPr wrap="square" numCol="1" anchor="t" anchorCtr="0" compatLnSpc="1">
            <a:prstTxWarp prst="textNoShape">
              <a:avLst/>
            </a:prstTxWarp>
          </a:bodyPr>
          <a:lstStyle/>
          <a:p>
            <a:pPr lvl="2"/>
            <a:r>
              <a:rPr lang="en-US" sz="1200" b="1" i="1" dirty="0">
                <a:solidFill>
                  <a:schemeClr val="tx1"/>
                </a:solidFill>
              </a:rPr>
              <a:t>1,325 compute nodes</a:t>
            </a:r>
          </a:p>
          <a:p>
            <a:pPr lvl="2"/>
            <a:r>
              <a:rPr lang="en-US" sz="1200" b="1" i="1" dirty="0">
                <a:solidFill>
                  <a:schemeClr val="tx1"/>
                </a:solidFill>
              </a:rPr>
              <a:t>24,000 CPU cores</a:t>
            </a:r>
          </a:p>
          <a:p>
            <a:pPr lvl="2"/>
            <a:r>
              <a:rPr lang="en-US" sz="1200" b="1" i="1" dirty="0">
                <a:solidFill>
                  <a:schemeClr val="tx1"/>
                </a:solidFill>
              </a:rPr>
              <a:t>1,195 GPUs</a:t>
            </a:r>
          </a:p>
          <a:p>
            <a:pPr lvl="2"/>
            <a:r>
              <a:rPr lang="en-US" sz="1200" b="1" i="1" dirty="0">
                <a:solidFill>
                  <a:schemeClr val="tx1"/>
                </a:solidFill>
              </a:rPr>
              <a:t>1,590 </a:t>
            </a:r>
            <a:r>
              <a:rPr lang="en-US" sz="1200" b="1" i="1" dirty="0" err="1">
                <a:solidFill>
                  <a:schemeClr val="tx1"/>
                </a:solidFill>
              </a:rPr>
              <a:t>TFlops</a:t>
            </a:r>
            <a:endParaRPr lang="en-US" sz="1200" b="1" i="1" dirty="0">
              <a:solidFill>
                <a:schemeClr val="tx1"/>
              </a:solidFill>
            </a:endParaRPr>
          </a:p>
          <a:p>
            <a:pPr lvl="2"/>
            <a:r>
              <a:rPr lang="en-US" sz="1200" b="1" i="1" dirty="0">
                <a:solidFill>
                  <a:schemeClr val="tx1"/>
                </a:solidFill>
              </a:rPr>
              <a:t>3,400 users</a:t>
            </a:r>
          </a:p>
          <a:p>
            <a:pPr lvl="2"/>
            <a:r>
              <a:rPr lang="en-US" sz="1200" b="1" i="1" dirty="0">
                <a:solidFill>
                  <a:schemeClr val="tx1"/>
                </a:solidFill>
              </a:rPr>
              <a:t>547 research groups</a:t>
            </a:r>
          </a:p>
          <a:p>
            <a:pPr lvl="2"/>
            <a:r>
              <a:rPr lang="en-US" sz="1200" b="1" i="1" dirty="0">
                <a:solidFill>
                  <a:schemeClr val="tx1"/>
                </a:solidFill>
              </a:rPr>
              <a:t>109 Owners</a:t>
            </a:r>
          </a:p>
        </p:txBody>
      </p:sp>
      <p:sp>
        <p:nvSpPr>
          <p:cNvPr id="5" name="TextBox 4"/>
          <p:cNvSpPr txBox="1"/>
          <p:nvPr/>
        </p:nvSpPr>
        <p:spPr>
          <a:xfrm>
            <a:off x="925740" y="6108710"/>
            <a:ext cx="7606846" cy="523220"/>
          </a:xfrm>
          <a:prstGeom prst="rect">
            <a:avLst/>
          </a:prstGeom>
          <a:noFill/>
        </p:spPr>
        <p:txBody>
          <a:bodyPr wrap="square" rtlCol="0">
            <a:spAutoFit/>
          </a:bodyPr>
          <a:lstStyle/>
          <a:p>
            <a:pPr algn="ctr"/>
            <a:r>
              <a:rPr lang="en-US" sz="1400" b="1" i="1" dirty="0">
                <a:solidFill>
                  <a:srgbClr val="8C1515"/>
                </a:solidFill>
                <a:latin typeface="Arial" charset="0"/>
                <a:ea typeface="Arial" charset="0"/>
                <a:cs typeface="Arial" charset="0"/>
              </a:rPr>
              <a:t>Sherlock is approved for Medium Risk. Neither system is approved for use with high-risk data, PHI, or PII.</a:t>
            </a:r>
          </a:p>
        </p:txBody>
      </p:sp>
      <p:sp>
        <p:nvSpPr>
          <p:cNvPr id="9" name="Content Placeholder 2"/>
          <p:cNvSpPr txBox="1">
            <a:spLocks/>
          </p:cNvSpPr>
          <p:nvPr/>
        </p:nvSpPr>
        <p:spPr>
          <a:xfrm>
            <a:off x="5029200" y="1130301"/>
            <a:ext cx="3779838" cy="2781299"/>
          </a:xfrm>
          <a:prstGeom prst="rect">
            <a:avLst/>
          </a:prstGeom>
        </p:spPr>
        <p:txBody>
          <a:bodyPr vert="horz" wrap="square" lIns="0" tIns="45720" rIns="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400" dirty="0">
                <a:hlinkClick r:id="rId4"/>
              </a:rPr>
              <a:t>http://farmshare.stanford.edu</a:t>
            </a:r>
            <a:endParaRPr lang="en-US" altLang="x-none" sz="1800" dirty="0">
              <a:latin typeface="Arial" charset="0"/>
              <a:ea typeface="ＭＳ Ｐゴシック" charset="-128"/>
            </a:endParaRPr>
          </a:p>
          <a:p>
            <a:pPr>
              <a:spcBef>
                <a:spcPts val="600"/>
              </a:spcBef>
              <a:buFont typeface="Arial" charset="0"/>
              <a:buChar char="•"/>
            </a:pPr>
            <a:r>
              <a:rPr lang="en-US" sz="1400" dirty="0"/>
              <a:t>Primarily intended for use in coursework and unsponsored research</a:t>
            </a:r>
          </a:p>
          <a:p>
            <a:pPr>
              <a:spcBef>
                <a:spcPts val="600"/>
              </a:spcBef>
              <a:buFont typeface="Arial" charset="0"/>
              <a:buChar char="•"/>
            </a:pPr>
            <a:r>
              <a:rPr lang="en-US" sz="1400" dirty="0"/>
              <a:t>Anyone with a Stanford ID (</a:t>
            </a:r>
            <a:r>
              <a:rPr lang="en-US" sz="1400" dirty="0" err="1"/>
              <a:t>SUNet</a:t>
            </a:r>
            <a:r>
              <a:rPr lang="en-US" sz="1400" dirty="0"/>
              <a:t> ID) can log in</a:t>
            </a:r>
          </a:p>
          <a:p>
            <a:pPr>
              <a:spcBef>
                <a:spcPts val="600"/>
              </a:spcBef>
              <a:buFont typeface="Arial" charset="0"/>
              <a:buChar char="•"/>
            </a:pPr>
            <a:r>
              <a:rPr lang="en-US" sz="1400" dirty="0"/>
              <a:t>Shared servers</a:t>
            </a:r>
          </a:p>
          <a:p>
            <a:pPr>
              <a:spcBef>
                <a:spcPts val="600"/>
              </a:spcBef>
              <a:buFont typeface="Arial" charset="0"/>
              <a:buChar char="•"/>
            </a:pPr>
            <a:r>
              <a:rPr lang="en-US" sz="1400" dirty="0"/>
              <a:t>Helps those doing research have a place to test codes and learn about technical solutions to assist in reaching their research goals, prior to scaling up to Sherlock</a:t>
            </a:r>
          </a:p>
        </p:txBody>
      </p:sp>
      <p:sp>
        <p:nvSpPr>
          <p:cNvPr id="10" name="Content Placeholder 2"/>
          <p:cNvSpPr txBox="1">
            <a:spLocks/>
          </p:cNvSpPr>
          <p:nvPr/>
        </p:nvSpPr>
        <p:spPr>
          <a:xfrm>
            <a:off x="5029200" y="4480560"/>
            <a:ext cx="3779838" cy="2354897"/>
          </a:xfrm>
          <a:prstGeom prst="rect">
            <a:avLst/>
          </a:prstGeom>
        </p:spPr>
        <p:txBody>
          <a:bodyPr vert="horz" wrap="square" lIns="0" tIns="45720" rIns="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r>
              <a:rPr lang="en-US" sz="1200" b="1" i="1" dirty="0">
                <a:solidFill>
                  <a:schemeClr val="tx1"/>
                </a:solidFill>
              </a:rPr>
              <a:t>20  128 GB RAM compute nodes.</a:t>
            </a:r>
          </a:p>
          <a:p>
            <a:pPr lvl="2"/>
            <a:r>
              <a:rPr lang="en-US" sz="1200" b="1" i="1" dirty="0">
                <a:solidFill>
                  <a:schemeClr val="tx1"/>
                </a:solidFill>
              </a:rPr>
              <a:t>4 767 GB RAM compute nodes.</a:t>
            </a:r>
          </a:p>
          <a:p>
            <a:pPr lvl="2"/>
            <a:r>
              <a:rPr lang="en-US" sz="1200" b="1" i="1" dirty="0">
                <a:solidFill>
                  <a:schemeClr val="tx1"/>
                </a:solidFill>
              </a:rPr>
              <a:t>10 128 GB RAM nodes with an Nvidia Tesla K40.</a:t>
            </a:r>
          </a:p>
          <a:p>
            <a:pPr lvl="2"/>
            <a:r>
              <a:rPr lang="en-US" sz="1200" b="1" i="1" dirty="0">
                <a:solidFill>
                  <a:schemeClr val="tx1"/>
                </a:solidFill>
              </a:rPr>
              <a:t>Shared storage for your group or class.</a:t>
            </a:r>
          </a:p>
        </p:txBody>
      </p:sp>
    </p:spTree>
    <p:extLst>
      <p:ext uri="{BB962C8B-B14F-4D97-AF65-F5344CB8AC3E}">
        <p14:creationId xmlns:p14="http://schemas.microsoft.com/office/powerpoint/2010/main" val="38412361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A253-DE38-B34D-9E3A-856C83E35F53}"/>
              </a:ext>
            </a:extLst>
          </p:cNvPr>
          <p:cNvSpPr>
            <a:spLocks noGrp="1"/>
          </p:cNvSpPr>
          <p:nvPr>
            <p:ph type="title"/>
          </p:nvPr>
        </p:nvSpPr>
        <p:spPr/>
        <p:txBody>
          <a:bodyPr/>
          <a:lstStyle/>
          <a:p>
            <a:r>
              <a:rPr lang="en-US" dirty="0"/>
              <a:t>The HPC Condo Model</a:t>
            </a:r>
          </a:p>
        </p:txBody>
      </p:sp>
      <p:sp>
        <p:nvSpPr>
          <p:cNvPr id="3" name="Content Placeholder 2">
            <a:extLst>
              <a:ext uri="{FF2B5EF4-FFF2-40B4-BE49-F238E27FC236}">
                <a16:creationId xmlns:a16="http://schemas.microsoft.com/office/drawing/2014/main" id="{466B7D97-9574-5442-9C80-C8223A5CAE8A}"/>
              </a:ext>
            </a:extLst>
          </p:cNvPr>
          <p:cNvSpPr>
            <a:spLocks noGrp="1"/>
          </p:cNvSpPr>
          <p:nvPr>
            <p:ph sz="quarter" idx="10"/>
          </p:nvPr>
        </p:nvSpPr>
        <p:spPr>
          <a:xfrm>
            <a:off x="911714" y="1268730"/>
            <a:ext cx="7700963" cy="5012056"/>
          </a:xfrm>
        </p:spPr>
        <p:txBody>
          <a:bodyPr/>
          <a:lstStyle/>
          <a:p>
            <a:r>
              <a:rPr lang="en-US" dirty="0"/>
              <a:t>Sherlock PIs can buy 1 or more nodes (starting at about $7,500)</a:t>
            </a:r>
          </a:p>
          <a:p>
            <a:endParaRPr lang="en-US" dirty="0"/>
          </a:p>
          <a:p>
            <a:pPr>
              <a:buFont typeface="Arial" panose="020B0604020202020204" pitchFamily="34" charset="0"/>
              <a:buChar char="•"/>
            </a:pPr>
            <a:r>
              <a:rPr lang="en-US" dirty="0"/>
              <a:t>The PI’s group members will have exclusive use of these nodes</a:t>
            </a:r>
          </a:p>
          <a:p>
            <a:pPr>
              <a:buFont typeface="Arial" panose="020B0604020202020204" pitchFamily="34" charset="0"/>
              <a:buChar char="•"/>
            </a:pPr>
            <a:r>
              <a:rPr lang="en-US" dirty="0"/>
              <a:t>Access to idle resources in the owners partition of 1,120 nodes</a:t>
            </a:r>
          </a:p>
          <a:p>
            <a:pPr>
              <a:buFont typeface="Arial" panose="020B0604020202020204" pitchFamily="34" charset="0"/>
              <a:buChar char="•"/>
            </a:pPr>
            <a:r>
              <a:rPr lang="en-US" dirty="0"/>
              <a:t>An owner’s group members will be able to use up to 2,048 CPUs at once</a:t>
            </a:r>
          </a:p>
          <a:p>
            <a:pPr>
              <a:buFont typeface="Arial" panose="020B0604020202020204" pitchFamily="34" charset="0"/>
              <a:buChar char="•"/>
            </a:pPr>
            <a:r>
              <a:rPr lang="en-US" dirty="0"/>
              <a:t>However, jobs in the owners queue are preemptible, if the owner of the node you’re running on wants to use those resources, your job is finished.  So these jobs need to be checkpointed in some way.  Or at the very least you need to be able to logically aggregate the data at that state and restart processing.</a:t>
            </a:r>
          </a:p>
          <a:p>
            <a:pPr marL="0" indent="0"/>
            <a:endParaRPr lang="en-US" dirty="0"/>
          </a:p>
          <a:p>
            <a:pPr marL="0" indent="0"/>
            <a:r>
              <a:rPr lang="en-US" dirty="0"/>
              <a:t>Currently there are 109 owners on Sherlock</a:t>
            </a:r>
          </a:p>
          <a:p>
            <a:pPr marL="0" indent="0"/>
            <a:endParaRPr lang="en-US" dirty="0"/>
          </a:p>
          <a:p>
            <a:pPr marL="0" indent="0"/>
            <a:r>
              <a:rPr lang="en-US" dirty="0">
                <a:hlinkClick r:id="rId2"/>
              </a:rPr>
              <a:t>Sherlock node orders</a:t>
            </a:r>
            <a:r>
              <a:rPr lang="en-US" dirty="0"/>
              <a:t> -https://</a:t>
            </a:r>
            <a:r>
              <a:rPr lang="en-US" dirty="0" err="1"/>
              <a:t>srcc.stanford.edu</a:t>
            </a:r>
            <a:r>
              <a:rPr lang="en-US" dirty="0"/>
              <a:t>/private/sherlock-orders</a:t>
            </a:r>
          </a:p>
        </p:txBody>
      </p:sp>
    </p:spTree>
    <p:extLst>
      <p:ext uri="{BB962C8B-B14F-4D97-AF65-F5344CB8AC3E}">
        <p14:creationId xmlns:p14="http://schemas.microsoft.com/office/powerpoint/2010/main" val="25269720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213" y="328773"/>
            <a:ext cx="4851971" cy="6095387"/>
          </a:xfrm>
          <a:prstGeom prst="rect">
            <a:avLst/>
          </a:prstGeom>
        </p:spPr>
      </p:pic>
    </p:spTree>
    <p:extLst>
      <p:ext uri="{BB962C8B-B14F-4D97-AF65-F5344CB8AC3E}">
        <p14:creationId xmlns:p14="http://schemas.microsoft.com/office/powerpoint/2010/main" val="1020462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353A-D3A5-C44A-B713-9D5062B3EE07}"/>
              </a:ext>
            </a:extLst>
          </p:cNvPr>
          <p:cNvSpPr>
            <a:spLocks noGrp="1"/>
          </p:cNvSpPr>
          <p:nvPr>
            <p:ph type="title"/>
          </p:nvPr>
        </p:nvSpPr>
        <p:spPr/>
        <p:txBody>
          <a:bodyPr/>
          <a:lstStyle/>
          <a:p>
            <a:r>
              <a:rPr lang="en-US" dirty="0"/>
              <a:t>Future Directions- GIUs and ease of user for HPC</a:t>
            </a:r>
          </a:p>
        </p:txBody>
      </p:sp>
      <p:sp>
        <p:nvSpPr>
          <p:cNvPr id="3" name="Content Placeholder 2">
            <a:extLst>
              <a:ext uri="{FF2B5EF4-FFF2-40B4-BE49-F238E27FC236}">
                <a16:creationId xmlns:a16="http://schemas.microsoft.com/office/drawing/2014/main" id="{5B566BD6-1C29-DF46-8549-9C997F1B003D}"/>
              </a:ext>
            </a:extLst>
          </p:cNvPr>
          <p:cNvSpPr>
            <a:spLocks noGrp="1"/>
          </p:cNvSpPr>
          <p:nvPr>
            <p:ph sz="quarter" idx="10"/>
          </p:nvPr>
        </p:nvSpPr>
        <p:spPr/>
        <p:txBody>
          <a:bodyPr/>
          <a:lstStyle/>
          <a:p>
            <a:endParaRPr lang="en-US" dirty="0"/>
          </a:p>
          <a:p>
            <a:r>
              <a:rPr lang="en-US" dirty="0"/>
              <a:t>Tools have been developed in order to make accessing HPC resources much easier.</a:t>
            </a:r>
          </a:p>
          <a:p>
            <a:endParaRPr lang="en-US" dirty="0"/>
          </a:p>
          <a:p>
            <a:r>
              <a:rPr lang="en-US" dirty="0"/>
              <a:t>Ohio Super Computing Center has developed Open on Demand.</a:t>
            </a:r>
          </a:p>
          <a:p>
            <a:r>
              <a:rPr lang="en-US" dirty="0"/>
              <a:t>Users can access an HPC cluster’s shell, launch jobs, </a:t>
            </a:r>
            <a:r>
              <a:rPr lang="en-US" dirty="0" err="1"/>
              <a:t>Jupyter</a:t>
            </a:r>
            <a:r>
              <a:rPr lang="en-US" dirty="0"/>
              <a:t> notebooks, </a:t>
            </a:r>
            <a:r>
              <a:rPr lang="en-US" dirty="0" err="1"/>
              <a:t>RStudio</a:t>
            </a:r>
            <a:r>
              <a:rPr lang="en-US" dirty="0"/>
              <a:t>, edit files all within their web browser.</a:t>
            </a:r>
          </a:p>
          <a:p>
            <a:endParaRPr lang="en-US" dirty="0"/>
          </a:p>
          <a:p>
            <a:r>
              <a:rPr lang="en-US" dirty="0">
                <a:hlinkClick r:id="rId2"/>
              </a:rPr>
              <a:t>http://openondemand.org/</a:t>
            </a:r>
            <a:endParaRPr lang="en-US" dirty="0"/>
          </a:p>
          <a:p>
            <a:endParaRPr lang="en-US" dirty="0"/>
          </a:p>
          <a:p>
            <a:r>
              <a:rPr lang="en-US" dirty="0"/>
              <a:t>Coming soon to Sherlock!</a:t>
            </a:r>
          </a:p>
        </p:txBody>
      </p:sp>
      <p:pic>
        <p:nvPicPr>
          <p:cNvPr id="5" name="Picture 4">
            <a:extLst>
              <a:ext uri="{FF2B5EF4-FFF2-40B4-BE49-F238E27FC236}">
                <a16:creationId xmlns:a16="http://schemas.microsoft.com/office/drawing/2014/main" id="{5BAB1553-9BE3-8D46-A758-A0937ED8293C}"/>
              </a:ext>
            </a:extLst>
          </p:cNvPr>
          <p:cNvPicPr>
            <a:picLocks noChangeAspect="1"/>
          </p:cNvPicPr>
          <p:nvPr/>
        </p:nvPicPr>
        <p:blipFill>
          <a:blip r:embed="rId3"/>
          <a:stretch>
            <a:fillRect/>
          </a:stretch>
        </p:blipFill>
        <p:spPr>
          <a:xfrm>
            <a:off x="4396093" y="3954780"/>
            <a:ext cx="4260545" cy="1093414"/>
          </a:xfrm>
          <a:prstGeom prst="rect">
            <a:avLst/>
          </a:prstGeom>
        </p:spPr>
      </p:pic>
    </p:spTree>
    <p:extLst>
      <p:ext uri="{BB962C8B-B14F-4D97-AF65-F5344CB8AC3E}">
        <p14:creationId xmlns:p14="http://schemas.microsoft.com/office/powerpoint/2010/main" val="262315201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C8E2-10D5-1F48-A9AB-37919A38CA51}"/>
              </a:ext>
            </a:extLst>
          </p:cNvPr>
          <p:cNvSpPr>
            <a:spLocks noGrp="1"/>
          </p:cNvSpPr>
          <p:nvPr>
            <p:ph type="title"/>
          </p:nvPr>
        </p:nvSpPr>
        <p:spPr/>
        <p:txBody>
          <a:bodyPr/>
          <a:lstStyle/>
          <a:p>
            <a:r>
              <a:rPr lang="en-US" dirty="0"/>
              <a:t>Fairshare Note </a:t>
            </a:r>
          </a:p>
        </p:txBody>
      </p:sp>
      <p:sp>
        <p:nvSpPr>
          <p:cNvPr id="3" name="Content Placeholder 2">
            <a:extLst>
              <a:ext uri="{FF2B5EF4-FFF2-40B4-BE49-F238E27FC236}">
                <a16:creationId xmlns:a16="http://schemas.microsoft.com/office/drawing/2014/main" id="{8B39AA38-D372-5F40-873C-FE2D5550550D}"/>
              </a:ext>
            </a:extLst>
          </p:cNvPr>
          <p:cNvSpPr>
            <a:spLocks noGrp="1"/>
          </p:cNvSpPr>
          <p:nvPr>
            <p:ph sz="quarter" idx="10"/>
          </p:nvPr>
        </p:nvSpPr>
        <p:spPr/>
        <p:txBody>
          <a:bodyPr>
            <a:normAutofit fontScale="92500" lnSpcReduction="10000"/>
          </a:bodyPr>
          <a:lstStyle/>
          <a:p>
            <a:r>
              <a:rPr lang="en-US" dirty="0"/>
              <a:t>Basically the more resources you use- CPU/RAM/Time/Nodes in a 2 week sliding window the lower your Fairshare score is, the more likely your jobs will wait in the queue.</a:t>
            </a:r>
          </a:p>
          <a:p>
            <a:endParaRPr lang="en-US" dirty="0"/>
          </a:p>
          <a:p>
            <a:r>
              <a:rPr lang="en-US" dirty="0"/>
              <a:t>or </a:t>
            </a:r>
          </a:p>
          <a:p>
            <a:r>
              <a:rPr lang="en-US" dirty="0"/>
              <a:t>    A resource scheduler ranks jobs by priority for execution. Each job's priority in queue is determined by multiple factors, among them the user's </a:t>
            </a:r>
            <a:r>
              <a:rPr lang="en-US" dirty="0" err="1"/>
              <a:t>fairshare</a:t>
            </a:r>
            <a:r>
              <a:rPr lang="en-US" dirty="0"/>
              <a:t> score.  A user's </a:t>
            </a:r>
            <a:r>
              <a:rPr lang="en-US" dirty="0" err="1"/>
              <a:t>fairshare</a:t>
            </a:r>
            <a:r>
              <a:rPr lang="en-US" dirty="0"/>
              <a:t> score is computed based on a target (the given portion of the resources that this user should be able to use) and the user's effective usage, </a:t>
            </a:r>
            <a:r>
              <a:rPr lang="en-US" i="1" dirty="0" err="1"/>
              <a:t>ie</a:t>
            </a:r>
            <a:r>
              <a:rPr lang="en-US" dirty="0"/>
              <a:t> the amount of resources (s)he effectively used in the past. As a result, the more resources past jobs have used, the lower the priority of the next jobs will be. Past usage is computed based on a sliding window and progressively forgotten over time. This enables all users on a shared resource to get a fair portion of it for their own use, by giving higher priority to users who have been underserved in the past.</a:t>
            </a:r>
          </a:p>
          <a:p>
            <a:endParaRPr lang="en-US" dirty="0"/>
          </a:p>
          <a:p>
            <a:r>
              <a:rPr lang="en-US" dirty="0"/>
              <a:t>Sherlock also uses </a:t>
            </a:r>
            <a:r>
              <a:rPr lang="en-US" i="1" dirty="0"/>
              <a:t>backfill</a:t>
            </a:r>
            <a:r>
              <a:rPr lang="en-US" dirty="0"/>
              <a:t>, smaller jobs can go in front of larger jobs regardless of the users Fairshare factor, thus increasing our clusters utilization.</a:t>
            </a:r>
          </a:p>
        </p:txBody>
      </p:sp>
    </p:spTree>
    <p:extLst>
      <p:ext uri="{BB962C8B-B14F-4D97-AF65-F5344CB8AC3E}">
        <p14:creationId xmlns:p14="http://schemas.microsoft.com/office/powerpoint/2010/main" val="173022387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949325" y="479425"/>
            <a:ext cx="7707313" cy="650875"/>
          </a:xfrm>
        </p:spPr>
        <p:txBody>
          <a:bodyPr/>
          <a:lstStyle/>
          <a:p>
            <a:r>
              <a:rPr lang="en-US" altLang="x-none" dirty="0">
                <a:latin typeface="Arial" charset="0"/>
                <a:ea typeface="ＭＳ Ｐゴシック" charset="-128"/>
              </a:rPr>
              <a:t>How Can I Obtain Access to HPC?</a:t>
            </a:r>
          </a:p>
        </p:txBody>
      </p:sp>
      <p:sp>
        <p:nvSpPr>
          <p:cNvPr id="3" name="Content Placeholder 2"/>
          <p:cNvSpPr>
            <a:spLocks noGrp="1"/>
          </p:cNvSpPr>
          <p:nvPr>
            <p:ph sz="quarter" idx="10"/>
          </p:nvPr>
        </p:nvSpPr>
        <p:spPr>
          <a:xfrm>
            <a:off x="955675" y="1168399"/>
            <a:ext cx="7700963" cy="5011737"/>
          </a:xfrm>
        </p:spPr>
        <p:txBody>
          <a:bodyPr>
            <a:normAutofit fontScale="77500" lnSpcReduction="20000"/>
          </a:bodyPr>
          <a:lstStyle/>
          <a:p>
            <a:r>
              <a:rPr lang="en-US" b="1" dirty="0"/>
              <a:t>Sherlock</a:t>
            </a:r>
          </a:p>
          <a:p>
            <a:r>
              <a:rPr lang="en-US" dirty="0"/>
              <a:t>Your PI or Faculty Sponsor simply needs to request an account - </a:t>
            </a:r>
            <a:r>
              <a:rPr lang="en-US" dirty="0">
                <a:hlinkClick r:id="rId3"/>
              </a:rPr>
              <a:t>http://www.sherlock.stanford.edu/</a:t>
            </a:r>
            <a:endParaRPr lang="en-US" dirty="0"/>
          </a:p>
          <a:p>
            <a:endParaRPr lang="en-US" dirty="0"/>
          </a:p>
          <a:p>
            <a:r>
              <a:rPr lang="en-US" b="1" dirty="0" err="1"/>
              <a:t>Farmshare</a:t>
            </a:r>
            <a:endParaRPr lang="en-US" b="1" dirty="0"/>
          </a:p>
          <a:p>
            <a:r>
              <a:rPr lang="en-US" dirty="0"/>
              <a:t>Everyone with a full service </a:t>
            </a:r>
            <a:r>
              <a:rPr lang="en-US" dirty="0" err="1"/>
              <a:t>SUNet</a:t>
            </a:r>
            <a:r>
              <a:rPr lang="en-US" dirty="0"/>
              <a:t> ID can access: </a:t>
            </a:r>
          </a:p>
          <a:p>
            <a:r>
              <a:rPr lang="en-US" dirty="0"/>
              <a:t>Log into </a:t>
            </a:r>
            <a:r>
              <a:rPr lang="en-US" dirty="0" err="1"/>
              <a:t>rice.stanford.edu</a:t>
            </a:r>
            <a:r>
              <a:rPr lang="en-US" dirty="0"/>
              <a:t> using a SSH client</a:t>
            </a:r>
          </a:p>
          <a:p>
            <a:r>
              <a:rPr lang="en-US" dirty="0"/>
              <a:t>	If you have a Mac/PC, open the Terminal application and type: ssh [</a:t>
            </a:r>
            <a:r>
              <a:rPr lang="en-US" dirty="0" err="1"/>
              <a:t>sunet</a:t>
            </a:r>
            <a:r>
              <a:rPr lang="en-US" dirty="0"/>
              <a:t>]@</a:t>
            </a:r>
            <a:r>
              <a:rPr lang="en-US" dirty="0" err="1"/>
              <a:t>rice.stanford.edu</a:t>
            </a:r>
            <a:endParaRPr lang="en-US" dirty="0"/>
          </a:p>
          <a:p>
            <a:r>
              <a:rPr lang="en-US" dirty="0">
                <a:hlinkClick r:id="rId4"/>
              </a:rPr>
              <a:t>https://web.stanford.edu/group/farmshare/cgi-bin/wiki/index.php/Main_Page</a:t>
            </a:r>
            <a:endParaRPr lang="en-US" dirty="0"/>
          </a:p>
          <a:p>
            <a:endParaRPr lang="en-US" dirty="0"/>
          </a:p>
          <a:p>
            <a:r>
              <a:rPr lang="en-US" dirty="0">
                <a:hlinkClick r:id="rId5"/>
              </a:rPr>
              <a:t>https://srcc.stanford.edu/farmshare2</a:t>
            </a:r>
            <a:endParaRPr lang="en-US" dirty="0"/>
          </a:p>
          <a:p>
            <a:endParaRPr lang="en-US" dirty="0"/>
          </a:p>
          <a:p>
            <a:r>
              <a:rPr lang="en-US" b="1" dirty="0"/>
              <a:t>Stanford Genomics Cluster-SCG4</a:t>
            </a:r>
          </a:p>
          <a:p>
            <a:r>
              <a:rPr lang="en-US" dirty="0"/>
              <a:t>Very large bioinformatics stack some free use nodes.  A charged service of the </a:t>
            </a:r>
            <a:r>
              <a:rPr lang="en-US" dirty="0">
                <a:hlinkClick r:id="rId6"/>
              </a:rPr>
              <a:t>Genetics Bioinformatics Service Center</a:t>
            </a:r>
            <a:endParaRPr lang="en-US" dirty="0"/>
          </a:p>
          <a:p>
            <a:endParaRPr lang="en-US" dirty="0"/>
          </a:p>
          <a:p>
            <a:r>
              <a:rPr lang="en-US" dirty="0">
                <a:hlinkClick r:id="rId7"/>
              </a:rPr>
              <a:t>https://web.stanford.edu/group/scgpm/cgi-bin/informatics/wiki/index.php/Scg4_user_guide</a:t>
            </a:r>
            <a:endParaRPr lang="en-US" dirty="0"/>
          </a:p>
          <a:p>
            <a:endParaRPr lang="en-US" dirty="0"/>
          </a:p>
          <a:p>
            <a:r>
              <a:rPr lang="en-US" b="1" dirty="0"/>
              <a:t>UV300 Supercomputer</a:t>
            </a:r>
          </a:p>
          <a:p>
            <a:r>
              <a:rPr lang="en-US" dirty="0"/>
              <a:t>10 TB of RAM over 360 cores, 4 P100 GPUs</a:t>
            </a:r>
          </a:p>
          <a:p>
            <a:r>
              <a:rPr lang="en-US" dirty="0">
                <a:hlinkClick r:id="rId8"/>
              </a:rPr>
              <a:t>http://</a:t>
            </a:r>
            <a:r>
              <a:rPr lang="en-US" dirty="0" err="1">
                <a:hlinkClick r:id="rId8"/>
              </a:rPr>
              <a:t>med.stanford.edu</a:t>
            </a:r>
            <a:r>
              <a:rPr lang="en-US" dirty="0">
                <a:hlinkClick r:id="rId8"/>
              </a:rPr>
              <a:t>/</a:t>
            </a:r>
            <a:r>
              <a:rPr lang="en-US" dirty="0" err="1">
                <a:hlinkClick r:id="rId8"/>
              </a:rPr>
              <a:t>gbsc</a:t>
            </a:r>
            <a:r>
              <a:rPr lang="en-US" dirty="0">
                <a:hlinkClick r:id="rId8"/>
              </a:rPr>
              <a:t>/uv300.html</a:t>
            </a:r>
            <a:endParaRPr lang="en-US" dirty="0"/>
          </a:p>
          <a:p>
            <a:r>
              <a:rPr lang="en-US" dirty="0"/>
              <a:t> </a:t>
            </a:r>
          </a:p>
        </p:txBody>
      </p:sp>
    </p:spTree>
    <p:extLst>
      <p:ext uri="{BB962C8B-B14F-4D97-AF65-F5344CB8AC3E}">
        <p14:creationId xmlns:p14="http://schemas.microsoft.com/office/powerpoint/2010/main" val="196669997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2275-B4FE-6449-8F60-0A6704B5729F}"/>
              </a:ext>
            </a:extLst>
          </p:cNvPr>
          <p:cNvSpPr>
            <a:spLocks noGrp="1"/>
          </p:cNvSpPr>
          <p:nvPr>
            <p:ph type="title"/>
          </p:nvPr>
        </p:nvSpPr>
        <p:spPr/>
        <p:txBody>
          <a:bodyPr/>
          <a:lstStyle/>
          <a:p>
            <a:r>
              <a:rPr lang="en-US" dirty="0"/>
              <a:t>Other HPC resources for large projects</a:t>
            </a:r>
          </a:p>
        </p:txBody>
      </p:sp>
      <p:sp>
        <p:nvSpPr>
          <p:cNvPr id="3" name="Content Placeholder 2">
            <a:extLst>
              <a:ext uri="{FF2B5EF4-FFF2-40B4-BE49-F238E27FC236}">
                <a16:creationId xmlns:a16="http://schemas.microsoft.com/office/drawing/2014/main" id="{F96FE64F-6670-1A42-B7CF-27AB45F9E51A}"/>
              </a:ext>
            </a:extLst>
          </p:cNvPr>
          <p:cNvSpPr>
            <a:spLocks noGrp="1"/>
          </p:cNvSpPr>
          <p:nvPr>
            <p:ph sz="quarter" idx="10"/>
          </p:nvPr>
        </p:nvSpPr>
        <p:spPr/>
        <p:txBody>
          <a:bodyPr/>
          <a:lstStyle/>
          <a:p>
            <a:r>
              <a:rPr lang="en-US" b="1" dirty="0"/>
              <a:t>XSEDE</a:t>
            </a:r>
            <a:r>
              <a:rPr lang="en-US" dirty="0"/>
              <a:t> - Extreme Science and Engineering Discovery Environment a powerful, and robust collection of HPC resources and services, a single virtual system that scientists can use to interactively share computing resources, data, and expertise.</a:t>
            </a:r>
          </a:p>
          <a:p>
            <a:r>
              <a:rPr lang="en-US" dirty="0">
                <a:hlinkClick r:id="rId2"/>
              </a:rPr>
              <a:t>https://</a:t>
            </a:r>
            <a:r>
              <a:rPr lang="en-US" dirty="0" err="1">
                <a:hlinkClick r:id="rId2"/>
              </a:rPr>
              <a:t>www.xsede.org</a:t>
            </a:r>
            <a:r>
              <a:rPr lang="en-US" dirty="0"/>
              <a:t>/</a:t>
            </a:r>
          </a:p>
          <a:p>
            <a:endParaRPr lang="en-US" dirty="0"/>
          </a:p>
          <a:p>
            <a:endParaRPr lang="en-US" b="1" dirty="0"/>
          </a:p>
          <a:p>
            <a:r>
              <a:rPr lang="en-US" b="1" dirty="0"/>
              <a:t>Open Science Grid-</a:t>
            </a:r>
          </a:p>
          <a:p>
            <a:r>
              <a:rPr lang="en-US" dirty="0"/>
              <a:t>Facilitates access to HPC clusters. The resources are contributed by the community, organized by the OSG. In the last 12 months, OSG has provided more than 1.2 Billion CPU hours to researchers</a:t>
            </a:r>
          </a:p>
          <a:p>
            <a:r>
              <a:rPr lang="en-US" dirty="0"/>
              <a:t> </a:t>
            </a:r>
            <a:r>
              <a:rPr lang="en-US" dirty="0">
                <a:hlinkClick r:id="rId3"/>
              </a:rPr>
              <a:t>https://</a:t>
            </a:r>
            <a:r>
              <a:rPr lang="en-US" dirty="0" err="1">
                <a:hlinkClick r:id="rId3"/>
              </a:rPr>
              <a:t>www.opensciencegrid.org</a:t>
            </a:r>
            <a:r>
              <a:rPr lang="en-US" dirty="0">
                <a:hlinkClick r:id="rId3"/>
              </a:rPr>
              <a:t>/</a:t>
            </a:r>
            <a:endParaRPr lang="en-US" dirty="0"/>
          </a:p>
          <a:p>
            <a:endParaRPr lang="en-US" dirty="0"/>
          </a:p>
          <a:p>
            <a:endParaRPr lang="en-US" dirty="0"/>
          </a:p>
        </p:txBody>
      </p:sp>
      <p:pic>
        <p:nvPicPr>
          <p:cNvPr id="4" name="Picture 3">
            <a:extLst>
              <a:ext uri="{FF2B5EF4-FFF2-40B4-BE49-F238E27FC236}">
                <a16:creationId xmlns:a16="http://schemas.microsoft.com/office/drawing/2014/main" id="{C93D5FA9-23AB-E94A-B56A-031A452DE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685" y="2530002"/>
            <a:ext cx="1860044" cy="1159253"/>
          </a:xfrm>
          <a:prstGeom prst="rect">
            <a:avLst/>
          </a:prstGeom>
        </p:spPr>
      </p:pic>
      <p:pic>
        <p:nvPicPr>
          <p:cNvPr id="5" name="Picture 4">
            <a:extLst>
              <a:ext uri="{FF2B5EF4-FFF2-40B4-BE49-F238E27FC236}">
                <a16:creationId xmlns:a16="http://schemas.microsoft.com/office/drawing/2014/main" id="{358CCDA9-9BBC-A640-BED2-215096CA8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378" y="5007676"/>
            <a:ext cx="1729223" cy="980667"/>
          </a:xfrm>
          <a:prstGeom prst="rect">
            <a:avLst/>
          </a:prstGeom>
        </p:spPr>
      </p:pic>
    </p:spTree>
    <p:extLst>
      <p:ext uri="{BB962C8B-B14F-4D97-AF65-F5344CB8AC3E}">
        <p14:creationId xmlns:p14="http://schemas.microsoft.com/office/powerpoint/2010/main" val="25403276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699" y="1290970"/>
            <a:ext cx="6263423" cy="3523176"/>
          </a:xfrm>
          <a:prstGeom prst="rect">
            <a:avLst/>
          </a:prstGeom>
        </p:spPr>
      </p:pic>
      <p:sp>
        <p:nvSpPr>
          <p:cNvPr id="2" name="Title 1"/>
          <p:cNvSpPr>
            <a:spLocks noGrp="1"/>
          </p:cNvSpPr>
          <p:nvPr>
            <p:ph type="title"/>
          </p:nvPr>
        </p:nvSpPr>
        <p:spPr/>
        <p:txBody>
          <a:bodyPr/>
          <a:lstStyle/>
          <a:p>
            <a:r>
              <a:rPr lang="en-US" dirty="0"/>
              <a:t>Want to Display Your Work 10x24’ ? Welcome to HIVE</a:t>
            </a:r>
          </a:p>
        </p:txBody>
      </p:sp>
      <p:pic>
        <p:nvPicPr>
          <p:cNvPr id="19" name="Content Placeholder 18"/>
          <p:cNvPicPr>
            <a:picLocks noGrp="1" noChangeAspect="1"/>
          </p:cNvPicPr>
          <p:nvPr>
            <p:ph sz="quarter" idx="10"/>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510" t="4544" b="6882"/>
          <a:stretch/>
        </p:blipFill>
        <p:spPr>
          <a:xfrm>
            <a:off x="1605699" y="1290970"/>
            <a:ext cx="6823256" cy="3523176"/>
          </a:xfr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rightnessContrast contrast="49000"/>
                    </a14:imgEffect>
                  </a14:imgLayer>
                </a14:imgProps>
              </a:ext>
              <a:ext uri="{28A0092B-C50C-407E-A947-70E740481C1C}">
                <a14:useLocalDpi xmlns:a14="http://schemas.microsoft.com/office/drawing/2010/main" val="0"/>
              </a:ext>
            </a:extLst>
          </a:blip>
          <a:stretch>
            <a:fillRect/>
          </a:stretch>
        </p:blipFill>
        <p:spPr>
          <a:xfrm>
            <a:off x="1605699" y="1290970"/>
            <a:ext cx="6263423" cy="3523176"/>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t="3626" b="5459"/>
          <a:stretch/>
        </p:blipFill>
        <p:spPr>
          <a:xfrm>
            <a:off x="1605699" y="1290970"/>
            <a:ext cx="5824864" cy="353045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699" y="1296924"/>
            <a:ext cx="6111845" cy="3524497"/>
          </a:xfrm>
          <a:prstGeom prst="rect">
            <a:avLst/>
          </a:prstGeom>
        </p:spPr>
      </p:pic>
      <p:pic>
        <p:nvPicPr>
          <p:cNvPr id="17" name="Content Placeholder 16"/>
          <p:cNvPicPr>
            <a:picLocks noGrp="1" noChangeAspect="1"/>
          </p:cNvPicPr>
          <p:nvPr>
            <p:ph sz="quarter" idx="11"/>
          </p:nvPr>
        </p:nvPicPr>
        <p:blipFill>
          <a:blip r:embed="rId9">
            <a:extLst>
              <a:ext uri="{BEBA8EAE-BF5A-486C-A8C5-ECC9F3942E4B}">
                <a14:imgProps xmlns:a14="http://schemas.microsoft.com/office/drawing/2010/main">
                  <a14:imgLayer r:embed="rId10">
                    <a14:imgEffect>
                      <a14:colorTemperature colorTemp="5648"/>
                    </a14:imgEffect>
                    <a14:imgEffect>
                      <a14:saturation sat="181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1605699" y="1318714"/>
            <a:ext cx="5252301" cy="3501534"/>
          </a:xfr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sharpenSoften amount="38000"/>
                    </a14:imgEffect>
                  </a14:imgLayer>
                </a14:imgProps>
              </a:ext>
              <a:ext uri="{28A0092B-C50C-407E-A947-70E740481C1C}">
                <a14:useLocalDpi xmlns:a14="http://schemas.microsoft.com/office/drawing/2010/main" val="0"/>
              </a:ext>
            </a:extLst>
          </a:blip>
          <a:stretch>
            <a:fillRect/>
          </a:stretch>
        </p:blipFill>
        <p:spPr>
          <a:xfrm>
            <a:off x="1605699" y="1297644"/>
            <a:ext cx="5674997" cy="3523777"/>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5699" y="1297644"/>
            <a:ext cx="5737493" cy="3523777"/>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5699" y="1290970"/>
            <a:ext cx="5616195" cy="3524162"/>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05699" y="1297644"/>
            <a:ext cx="6088694" cy="3516502"/>
          </a:xfrm>
          <a:prstGeom prst="rect">
            <a:avLst/>
          </a:prstGeom>
        </p:spPr>
      </p:pic>
      <p:sp>
        <p:nvSpPr>
          <p:cNvPr id="28" name="TextBox 27"/>
          <p:cNvSpPr txBox="1"/>
          <p:nvPr/>
        </p:nvSpPr>
        <p:spPr>
          <a:xfrm>
            <a:off x="0" y="4879903"/>
            <a:ext cx="9144000" cy="492443"/>
          </a:xfrm>
          <a:prstGeom prst="rect">
            <a:avLst/>
          </a:prstGeom>
          <a:noFill/>
        </p:spPr>
        <p:txBody>
          <a:bodyPr wrap="square" rtlCol="0">
            <a:spAutoFit/>
          </a:bodyPr>
          <a:lstStyle/>
          <a:p>
            <a:pPr algn="ctr"/>
            <a:r>
              <a:rPr lang="en-US" sz="1300" dirty="0"/>
              <a:t>10-foot-tall by 24-feet-wide display with 13440x5400 resolution</a:t>
            </a:r>
          </a:p>
          <a:p>
            <a:pPr algn="ctr"/>
            <a:r>
              <a:rPr lang="en-US" sz="1300" dirty="0"/>
              <a:t>and 72 million total active pixels. Located in Huang B050</a:t>
            </a:r>
          </a:p>
        </p:txBody>
      </p:sp>
      <p:sp>
        <p:nvSpPr>
          <p:cNvPr id="30" name="TextBox 29"/>
          <p:cNvSpPr txBox="1"/>
          <p:nvPr/>
        </p:nvSpPr>
        <p:spPr>
          <a:xfrm>
            <a:off x="0" y="5542381"/>
            <a:ext cx="9144000" cy="1477328"/>
          </a:xfrm>
          <a:prstGeom prst="rect">
            <a:avLst/>
          </a:prstGeom>
          <a:noFill/>
        </p:spPr>
        <p:txBody>
          <a:bodyPr wrap="square" rtlCol="0">
            <a:spAutoFit/>
          </a:bodyPr>
          <a:lstStyle/>
          <a:p>
            <a:pPr algn="ctr"/>
            <a:r>
              <a:rPr lang="en-US" sz="1800" i="1" dirty="0"/>
              <a:t>Use multiple displays simultaneously to investigate various aspects of data collection,</a:t>
            </a:r>
          </a:p>
          <a:p>
            <a:pPr algn="ctr"/>
            <a:r>
              <a:rPr lang="en-US" sz="1800" i="1" dirty="0"/>
              <a:t>simulation, and visualization and to zoom in to see detail at previously unheard-of-levels.  Free to use for teaching, research by any groups at Stanford. </a:t>
            </a:r>
          </a:p>
          <a:p>
            <a:pPr algn="ctr"/>
            <a:r>
              <a:rPr lang="en-US" sz="1800" dirty="0">
                <a:hlinkClick r:id="rId16"/>
              </a:rPr>
              <a:t>https://icme.stanford.edu/resources/hive</a:t>
            </a:r>
            <a:endParaRPr lang="en-US" sz="1800" dirty="0"/>
          </a:p>
          <a:p>
            <a:pPr algn="ctr"/>
            <a:endParaRPr lang="en-US" sz="1800" i="1" dirty="0"/>
          </a:p>
        </p:txBody>
      </p:sp>
    </p:spTree>
    <p:extLst>
      <p:ext uri="{BB962C8B-B14F-4D97-AF65-F5344CB8AC3E}">
        <p14:creationId xmlns:p14="http://schemas.microsoft.com/office/powerpoint/2010/main" val="1610506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2000"/>
                                  </p:stCondLst>
                                  <p:childTnLst>
                                    <p:set>
                                      <p:cBhvr>
                                        <p:cTn id="9" dur="1" fill="hold">
                                          <p:stCondLst>
                                            <p:cond delay="0"/>
                                          </p:stCondLst>
                                        </p:cTn>
                                        <p:tgtEl>
                                          <p:spTgt spid="27"/>
                                        </p:tgtEl>
                                        <p:attrNameLst>
                                          <p:attrName>style.visibility</p:attrName>
                                        </p:attrNameLst>
                                      </p:cBhvr>
                                      <p:to>
                                        <p:strVal val="hidden"/>
                                      </p:to>
                                    </p:set>
                                  </p:childTnLst>
                                </p:cTn>
                              </p:par>
                              <p:par>
                                <p:cTn id="10" presetID="1" presetClass="entr" presetSubtype="0" fill="hold" nodeType="withEffect">
                                  <p:stCondLst>
                                    <p:cond delay="2000"/>
                                  </p:stCondLst>
                                  <p:childTnLst>
                                    <p:set>
                                      <p:cBhvr>
                                        <p:cTn id="11" dur="1" fill="hold">
                                          <p:stCondLst>
                                            <p:cond delay="0"/>
                                          </p:stCondLst>
                                        </p:cTn>
                                        <p:tgtEl>
                                          <p:spTgt spid="19"/>
                                        </p:tgtEl>
                                        <p:attrNameLst>
                                          <p:attrName>style.visibility</p:attrName>
                                        </p:attrNameLst>
                                      </p:cBhvr>
                                      <p:to>
                                        <p:strVal val="visible"/>
                                      </p:to>
                                    </p:set>
                                  </p:childTnLst>
                                </p:cTn>
                              </p:par>
                            </p:childTnLst>
                          </p:cTn>
                        </p:par>
                        <p:par>
                          <p:cTn id="12" fill="hold">
                            <p:stCondLst>
                              <p:cond delay="2000"/>
                            </p:stCondLst>
                            <p:childTnLst>
                              <p:par>
                                <p:cTn id="13" presetID="1" presetClass="exit" presetSubtype="0" fill="hold" nodeType="afterEffect">
                                  <p:stCondLst>
                                    <p:cond delay="200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200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p:stCondLst>
                              <p:cond delay="4000"/>
                            </p:stCondLst>
                            <p:childTnLst>
                              <p:par>
                                <p:cTn id="18" presetID="1" presetClass="exit" presetSubtype="0" fill="hold" nodeType="afterEffect">
                                  <p:stCondLst>
                                    <p:cond delay="200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ntr" presetSubtype="0" fill="hold" nodeType="withEffect">
                                  <p:stCondLst>
                                    <p:cond delay="20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 presetClass="exit" presetSubtype="0" fill="hold" nodeType="afterEffect">
                                  <p:stCondLst>
                                    <p:cond delay="200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nodeType="withEffect">
                                  <p:stCondLst>
                                    <p:cond delay="200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8000"/>
                            </p:stCondLst>
                            <p:childTnLst>
                              <p:par>
                                <p:cTn id="28" presetID="1" presetClass="exit" presetSubtype="0" fill="hold" nodeType="afterEffect">
                                  <p:stCondLst>
                                    <p:cond delay="2000"/>
                                  </p:stCondLst>
                                  <p:childTnLst>
                                    <p:set>
                                      <p:cBhvr>
                                        <p:cTn id="29" dur="1" fill="hold">
                                          <p:stCondLst>
                                            <p:cond delay="0"/>
                                          </p:stCondLst>
                                        </p:cTn>
                                        <p:tgtEl>
                                          <p:spTgt spid="22"/>
                                        </p:tgtEl>
                                        <p:attrNameLst>
                                          <p:attrName>style.visibility</p:attrName>
                                        </p:attrNameLst>
                                      </p:cBhvr>
                                      <p:to>
                                        <p:strVal val="hidden"/>
                                      </p:to>
                                    </p:set>
                                  </p:childTnLst>
                                </p:cTn>
                              </p:par>
                              <p:par>
                                <p:cTn id="30" presetID="1" presetClass="entr" presetSubtype="0"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10000"/>
                            </p:stCondLst>
                            <p:childTnLst>
                              <p:par>
                                <p:cTn id="33" presetID="1" presetClass="exit" presetSubtype="0" fill="hold" nodeType="afterEffect">
                                  <p:stCondLst>
                                    <p:cond delay="200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nodeType="withEffect">
                                  <p:stCondLst>
                                    <p:cond delay="200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12000"/>
                            </p:stCondLst>
                            <p:childTnLst>
                              <p:par>
                                <p:cTn id="38" presetID="1" presetClass="exit" presetSubtype="0" fill="hold" nodeType="afterEffect">
                                  <p:stCondLst>
                                    <p:cond delay="200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14000"/>
                            </p:stCondLst>
                            <p:childTnLst>
                              <p:par>
                                <p:cTn id="43" presetID="1" presetClass="exit" presetSubtype="0" fill="hold" nodeType="afterEffect">
                                  <p:stCondLst>
                                    <p:cond delay="200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ntr" presetSubtype="0" fill="hold" nodeType="withEffect">
                                  <p:stCondLst>
                                    <p:cond delay="2000"/>
                                  </p:stCondLst>
                                  <p:childTnLst>
                                    <p:set>
                                      <p:cBhvr>
                                        <p:cTn id="46" dur="1" fill="hold">
                                          <p:stCondLst>
                                            <p:cond delay="0"/>
                                          </p:stCondLst>
                                        </p:cTn>
                                        <p:tgtEl>
                                          <p:spTgt spid="25"/>
                                        </p:tgtEl>
                                        <p:attrNameLst>
                                          <p:attrName>style.visibility</p:attrName>
                                        </p:attrNameLst>
                                      </p:cBhvr>
                                      <p:to>
                                        <p:strVal val="visible"/>
                                      </p:to>
                                    </p:set>
                                  </p:childTnLst>
                                </p:cTn>
                              </p:par>
                            </p:childTnLst>
                          </p:cTn>
                        </p:par>
                        <p:par>
                          <p:cTn id="47" fill="hold">
                            <p:stCondLst>
                              <p:cond delay="16000"/>
                            </p:stCondLst>
                            <p:childTnLst>
                              <p:par>
                                <p:cTn id="48" presetID="1" presetClass="exit" presetSubtype="0" fill="hold" nodeType="afterEffect">
                                  <p:stCondLst>
                                    <p:cond delay="2000"/>
                                  </p:stCondLst>
                                  <p:childTnLst>
                                    <p:set>
                                      <p:cBhvr>
                                        <p:cTn id="49" dur="1" fill="hold">
                                          <p:stCondLst>
                                            <p:cond delay="0"/>
                                          </p:stCondLst>
                                        </p:cTn>
                                        <p:tgtEl>
                                          <p:spTgt spid="25"/>
                                        </p:tgtEl>
                                        <p:attrNameLst>
                                          <p:attrName>style.visibility</p:attrName>
                                        </p:attrNameLst>
                                      </p:cBhvr>
                                      <p:to>
                                        <p:strVal val="hidden"/>
                                      </p:to>
                                    </p:set>
                                  </p:childTnLst>
                                </p:cTn>
                              </p:par>
                              <p:par>
                                <p:cTn id="50" presetID="1" presetClass="entr" presetSubtype="0" fill="hold" nodeType="withEffect">
                                  <p:stCondLst>
                                    <p:cond delay="2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949325" y="479425"/>
            <a:ext cx="7707313" cy="650875"/>
          </a:xfrm>
        </p:spPr>
        <p:txBody>
          <a:bodyPr/>
          <a:lstStyle/>
          <a:p>
            <a:r>
              <a:rPr lang="en-US" altLang="x-none" dirty="0">
                <a:latin typeface="Arial" charset="0"/>
                <a:ea typeface="ＭＳ Ｐゴシック" charset="-128"/>
              </a:rPr>
              <a:t>To Learn More</a:t>
            </a:r>
          </a:p>
        </p:txBody>
      </p:sp>
      <p:sp>
        <p:nvSpPr>
          <p:cNvPr id="3" name="Content Placeholder 2"/>
          <p:cNvSpPr>
            <a:spLocks noGrp="1"/>
          </p:cNvSpPr>
          <p:nvPr>
            <p:ph sz="quarter" idx="10"/>
          </p:nvPr>
        </p:nvSpPr>
        <p:spPr>
          <a:xfrm>
            <a:off x="955675" y="1211263"/>
            <a:ext cx="7700963" cy="5011737"/>
          </a:xfrm>
        </p:spPr>
        <p:txBody>
          <a:bodyPr/>
          <a:lstStyle/>
          <a:p>
            <a:pPr marL="0" indent="0">
              <a:spcBef>
                <a:spcPts val="0"/>
              </a:spcBef>
            </a:pPr>
            <a:r>
              <a:rPr lang="en" sz="1600" b="1" dirty="0">
                <a:solidFill>
                  <a:srgbClr val="8C1515"/>
                </a:solidFill>
              </a:rPr>
              <a:t>Documentation </a:t>
            </a:r>
            <a:endParaRPr lang="en-US" sz="1600" b="1" dirty="0">
              <a:solidFill>
                <a:srgbClr val="8C1515"/>
              </a:solidFill>
            </a:endParaRPr>
          </a:p>
          <a:p>
            <a:pPr marL="292100" lvl="2" indent="0">
              <a:buNone/>
            </a:pPr>
            <a:r>
              <a:rPr lang="en-US" sz="1400" dirty="0"/>
              <a:t>Sherlock:     </a:t>
            </a:r>
            <a:r>
              <a:rPr lang="en-US" sz="1400" dirty="0">
                <a:hlinkClick r:id="rId3"/>
              </a:rPr>
              <a:t>http://www.sherlock.stanford.edu/</a:t>
            </a:r>
            <a:endParaRPr lang="en-US" sz="1400" dirty="0"/>
          </a:p>
          <a:p>
            <a:pPr marL="280988" lvl="2" indent="0">
              <a:buNone/>
            </a:pPr>
            <a:r>
              <a:rPr lang="en-US" sz="1400" dirty="0" err="1"/>
              <a:t>Farmshare</a:t>
            </a:r>
            <a:r>
              <a:rPr lang="en-US" sz="1400" dirty="0"/>
              <a:t>: </a:t>
            </a:r>
            <a:r>
              <a:rPr lang="en-US" sz="1400" dirty="0">
                <a:hlinkClick r:id="rId4"/>
              </a:rPr>
              <a:t>http://farmshare.stanford.edu</a:t>
            </a:r>
            <a:endParaRPr lang="en-US" sz="1400" dirty="0"/>
          </a:p>
          <a:p>
            <a:pPr>
              <a:buNone/>
            </a:pPr>
            <a:endParaRPr lang="en-US" sz="1400" u="sng" dirty="0">
              <a:solidFill>
                <a:schemeClr val="hlink"/>
              </a:solidFill>
              <a:hlinkClick r:id="rId5"/>
            </a:endParaRPr>
          </a:p>
          <a:p>
            <a:pPr>
              <a:buNone/>
            </a:pPr>
            <a:r>
              <a:rPr lang="en-US" sz="1600" b="1" dirty="0">
                <a:solidFill>
                  <a:schemeClr val="hlink"/>
                </a:solidFill>
              </a:rPr>
              <a:t>Office Hours</a:t>
            </a:r>
            <a:endParaRPr lang="en-US" sz="1600" b="1" dirty="0">
              <a:solidFill>
                <a:schemeClr val="hlink"/>
              </a:solidFill>
              <a:hlinkClick r:id="rId5"/>
            </a:endParaRPr>
          </a:p>
          <a:p>
            <a:pPr marL="292100" lvl="2" indent="0">
              <a:buNone/>
            </a:pPr>
            <a:r>
              <a:rPr lang="en-US" sz="1400" dirty="0"/>
              <a:t>Tuesdays 10:00 - 11:00 am and Thursdays 3:00pm - 4:00pm in room 255 of </a:t>
            </a:r>
            <a:r>
              <a:rPr lang="en-US" sz="1400" b="1" dirty="0">
                <a:hlinkClick r:id="rId6"/>
              </a:rPr>
              <a:t>Polya Hall</a:t>
            </a:r>
            <a:endParaRPr lang="en-US" sz="1400" u="sng" dirty="0">
              <a:solidFill>
                <a:schemeClr val="hlink"/>
              </a:solidFill>
              <a:hlinkClick r:id="rId5"/>
            </a:endParaRPr>
          </a:p>
          <a:p>
            <a:pPr>
              <a:buNone/>
            </a:pPr>
            <a:endParaRPr lang="en-US" sz="1400" u="sng" dirty="0">
              <a:solidFill>
                <a:schemeClr val="hlink"/>
              </a:solidFill>
              <a:hlinkClick r:id="rId5"/>
            </a:endParaRPr>
          </a:p>
          <a:p>
            <a:pPr>
              <a:buNone/>
            </a:pPr>
            <a:r>
              <a:rPr lang="en-US" sz="1600" b="1" dirty="0">
                <a:solidFill>
                  <a:schemeClr val="hlink"/>
                </a:solidFill>
              </a:rPr>
              <a:t>Contact</a:t>
            </a:r>
            <a:endParaRPr lang="en" sz="1600" b="1" dirty="0">
              <a:solidFill>
                <a:schemeClr val="hlink"/>
              </a:solidFill>
              <a:hlinkClick r:id="rId5"/>
            </a:endParaRPr>
          </a:p>
          <a:p>
            <a:pPr marL="280988" lvl="2" indent="0">
              <a:spcBef>
                <a:spcPts val="0"/>
              </a:spcBef>
              <a:buNone/>
            </a:pPr>
            <a:r>
              <a:rPr lang="en" sz="1400" dirty="0"/>
              <a:t>Questions/</a:t>
            </a:r>
            <a:r>
              <a:rPr lang="en-US" sz="1400" dirty="0"/>
              <a:t>Answers</a:t>
            </a:r>
            <a:r>
              <a:rPr lang="en" sz="1400" dirty="0"/>
              <a:t>:</a:t>
            </a:r>
            <a:r>
              <a:rPr lang="en-US" sz="1400" dirty="0"/>
              <a:t> </a:t>
            </a:r>
            <a:r>
              <a:rPr lang="en-US" sz="1400" u="sng" dirty="0">
                <a:solidFill>
                  <a:schemeClr val="hlink"/>
                </a:solidFill>
                <a:hlinkClick r:id="rId7"/>
              </a:rPr>
              <a:t>srcc-suppor</a:t>
            </a:r>
            <a:r>
              <a:rPr lang="en" sz="1400" u="sng" dirty="0">
                <a:solidFill>
                  <a:schemeClr val="hlink"/>
                </a:solidFill>
                <a:hlinkClick r:id="rId7"/>
              </a:rPr>
              <a:t>t@stanford.edu</a:t>
            </a:r>
            <a:r>
              <a:rPr lang="en" sz="1400" dirty="0"/>
              <a:t> </a:t>
            </a:r>
          </a:p>
          <a:p>
            <a:pPr marL="280988" lvl="2" indent="0">
              <a:spcBef>
                <a:spcPts val="0"/>
              </a:spcBef>
              <a:buNone/>
            </a:pPr>
            <a:endParaRPr lang="en-US" sz="1400" dirty="0"/>
          </a:p>
          <a:p>
            <a:pPr marL="280988" lvl="2" indent="0">
              <a:spcBef>
                <a:spcPts val="0"/>
              </a:spcBef>
              <a:buNone/>
            </a:pPr>
            <a:r>
              <a:rPr lang="en-US" sz="1400" dirty="0"/>
              <a:t>SRCC group: </a:t>
            </a:r>
            <a:r>
              <a:rPr lang="en-US" sz="1400" dirty="0">
                <a:hlinkClick r:id="rId8"/>
              </a:rPr>
              <a:t>http://srcc.stanford.edu</a:t>
            </a:r>
            <a:endParaRPr lang="en-US" sz="1400" dirty="0"/>
          </a:p>
          <a:p>
            <a:pPr marL="280988" lvl="2" indent="0">
              <a:buNone/>
            </a:pPr>
            <a:endParaRPr lang="en-US" sz="1400" dirty="0"/>
          </a:p>
          <a:p>
            <a:pPr marL="280988" lvl="2" indent="0">
              <a:buNone/>
            </a:pPr>
            <a:r>
              <a:rPr lang="en-US" sz="1400" dirty="0"/>
              <a:t>Mark Piercy:  </a:t>
            </a:r>
            <a:r>
              <a:rPr lang="en-US" sz="1400" dirty="0">
                <a:hlinkClick r:id="rId9"/>
              </a:rPr>
              <a:t>mpiercy@stanford.edu</a:t>
            </a:r>
          </a:p>
        </p:txBody>
      </p:sp>
    </p:spTree>
    <p:extLst>
      <p:ext uri="{BB962C8B-B14F-4D97-AF65-F5344CB8AC3E}">
        <p14:creationId xmlns:p14="http://schemas.microsoft.com/office/powerpoint/2010/main" val="9379719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6B37-610E-694B-BD20-9E14AB70D13D}"/>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00C5015E-9364-0448-A5C1-B45D893CD5BC}"/>
              </a:ext>
            </a:extLst>
          </p:cNvPr>
          <p:cNvSpPr>
            <a:spLocks noGrp="1"/>
          </p:cNvSpPr>
          <p:nvPr>
            <p:ph sz="quarter" idx="10"/>
          </p:nvPr>
        </p:nvSpPr>
        <p:spPr/>
        <p:txBody>
          <a:bodyPr>
            <a:normAutofit lnSpcReduction="10000"/>
          </a:bodyPr>
          <a:lstStyle/>
          <a:p>
            <a:endParaRPr lang="en-US" sz="1200" dirty="0"/>
          </a:p>
          <a:p>
            <a:endParaRPr lang="en-US" sz="1200" dirty="0"/>
          </a:p>
          <a:p>
            <a:r>
              <a:rPr lang="en-US" sz="1200" dirty="0">
                <a:hlinkClick r:id="rId2"/>
              </a:rPr>
              <a:t>https://srcc.stanford.edu/srcc-enabled-publications</a:t>
            </a:r>
            <a:endParaRPr lang="en-US" sz="1200" dirty="0"/>
          </a:p>
          <a:p>
            <a:endParaRPr lang="en-US" sz="1200" dirty="0"/>
          </a:p>
          <a:p>
            <a:r>
              <a:rPr lang="en-US" sz="1200" dirty="0">
                <a:hlinkClick r:id="rId3"/>
              </a:rPr>
              <a:t>https://</a:t>
            </a:r>
            <a:r>
              <a:rPr lang="en-US" sz="1200" dirty="0" err="1">
                <a:hlinkClick r:id="rId3"/>
              </a:rPr>
              <a:t>www.sherlock.stanford.edu</a:t>
            </a:r>
            <a:r>
              <a:rPr lang="en-US" sz="1200" dirty="0">
                <a:hlinkClick r:id="rId3"/>
              </a:rPr>
              <a:t>/docs/overview/glossary/</a:t>
            </a:r>
            <a:endParaRPr lang="en-US" sz="1200" dirty="0"/>
          </a:p>
          <a:p>
            <a:endParaRPr lang="en-US" sz="1200" dirty="0"/>
          </a:p>
          <a:p>
            <a:r>
              <a:rPr lang="en-US" sz="1200" dirty="0">
                <a:hlinkClick r:id="rId4"/>
              </a:rPr>
              <a:t>https://slurm.schedmd.com/</a:t>
            </a:r>
            <a:endParaRPr lang="en-US" sz="1200" dirty="0"/>
          </a:p>
          <a:p>
            <a:r>
              <a:rPr lang="en-US" sz="1200" dirty="0"/>
              <a:t>GPUs</a:t>
            </a:r>
          </a:p>
          <a:p>
            <a:r>
              <a:rPr lang="en-US" sz="1200" dirty="0">
                <a:hlinkClick r:id="rId5"/>
              </a:rPr>
              <a:t>https://</a:t>
            </a:r>
            <a:r>
              <a:rPr lang="en-US" sz="1200" dirty="0" err="1">
                <a:hlinkClick r:id="rId5"/>
              </a:rPr>
              <a:t>nyu-cds.github.io</a:t>
            </a:r>
            <a:r>
              <a:rPr lang="en-US" sz="1200" dirty="0">
                <a:hlinkClick r:id="rId5"/>
              </a:rPr>
              <a:t>/python-gpu/01-introduction/</a:t>
            </a:r>
            <a:endParaRPr lang="en-US" sz="1200" dirty="0"/>
          </a:p>
          <a:p>
            <a:endParaRPr lang="en-US" sz="1200" dirty="0"/>
          </a:p>
          <a:p>
            <a:r>
              <a:rPr lang="en-US" sz="1200" dirty="0">
                <a:hlinkClick r:id="rId6"/>
              </a:rPr>
              <a:t>https://</a:t>
            </a:r>
            <a:r>
              <a:rPr lang="en-US" sz="1200" dirty="0" err="1">
                <a:hlinkClick r:id="rId6"/>
              </a:rPr>
              <a:t>insidehpc.com</a:t>
            </a:r>
            <a:r>
              <a:rPr lang="en-US" sz="1200" dirty="0">
                <a:hlinkClick r:id="rId6"/>
              </a:rPr>
              <a:t>/2017/03/introduction-</a:t>
            </a:r>
            <a:r>
              <a:rPr lang="en-US" sz="1200" dirty="0" err="1">
                <a:hlinkClick r:id="rId6"/>
              </a:rPr>
              <a:t>gpus</a:t>
            </a:r>
            <a:r>
              <a:rPr lang="en-US" sz="1200" dirty="0">
                <a:hlinkClick r:id="rId6"/>
              </a:rPr>
              <a:t>-</a:t>
            </a:r>
            <a:r>
              <a:rPr lang="en-US" sz="1200" dirty="0" err="1">
                <a:hlinkClick r:id="rId6"/>
              </a:rPr>
              <a:t>hpc</a:t>
            </a:r>
            <a:r>
              <a:rPr lang="en-US" sz="1200" dirty="0">
                <a:hlinkClick r:id="rId6"/>
              </a:rPr>
              <a:t>/</a:t>
            </a:r>
            <a:endParaRPr lang="en-US" sz="1200" dirty="0"/>
          </a:p>
          <a:p>
            <a:endParaRPr lang="en-US" sz="1200" dirty="0"/>
          </a:p>
          <a:p>
            <a:r>
              <a:rPr lang="en-US" sz="1200" dirty="0">
                <a:hlinkClick r:id="rId7"/>
              </a:rPr>
              <a:t>https://</a:t>
            </a:r>
            <a:r>
              <a:rPr lang="en-US" sz="1200" dirty="0" err="1">
                <a:hlinkClick r:id="rId7"/>
              </a:rPr>
              <a:t>computing.llnl.gov</a:t>
            </a:r>
            <a:r>
              <a:rPr lang="en-US" sz="1200" dirty="0">
                <a:hlinkClick r:id="rId7"/>
              </a:rPr>
              <a:t>/tutorials/</a:t>
            </a:r>
            <a:r>
              <a:rPr lang="en-US" sz="1200" dirty="0" err="1">
                <a:hlinkClick r:id="rId7"/>
              </a:rPr>
              <a:t>dataheroes</a:t>
            </a:r>
            <a:r>
              <a:rPr lang="en-US" sz="1200" dirty="0">
                <a:hlinkClick r:id="rId7"/>
              </a:rPr>
              <a:t>/</a:t>
            </a:r>
            <a:r>
              <a:rPr lang="en-US" sz="1200" dirty="0" err="1">
                <a:hlinkClick r:id="rId7"/>
              </a:rPr>
              <a:t>GPUParallelProgramming.pdf</a:t>
            </a:r>
            <a:endParaRPr lang="en-US" sz="1200" dirty="0"/>
          </a:p>
          <a:p>
            <a:endParaRPr lang="en-US" sz="1200" dirty="0"/>
          </a:p>
          <a:p>
            <a:r>
              <a:rPr lang="en-US" sz="1200" dirty="0">
                <a:hlinkClick r:id="rId8"/>
              </a:rPr>
              <a:t>https://www.youtube.com/watch?v=49DzPT9HFJM</a:t>
            </a:r>
            <a:endParaRPr lang="en-US" sz="1200" dirty="0"/>
          </a:p>
          <a:p>
            <a:endParaRPr lang="en-US" sz="1200" dirty="0"/>
          </a:p>
          <a:p>
            <a:r>
              <a:rPr lang="en-US" sz="1200" dirty="0">
                <a:hlinkClick r:id="rId9"/>
              </a:rPr>
              <a:t>https://storage.googleapis.com/pub-tools-public-publication-data/pdf/43438.pdf</a:t>
            </a:r>
            <a:endParaRPr lang="en-US" sz="1200" dirty="0"/>
          </a:p>
          <a:p>
            <a:endParaRPr lang="en-US" sz="1200" dirty="0"/>
          </a:p>
          <a:p>
            <a:r>
              <a:rPr lang="en-US" sz="1200" dirty="0">
                <a:hlinkClick r:id="rId10"/>
              </a:rPr>
              <a:t>https://medium.com/the-mission/why-building-your-own-deep-learning-computer-is-10x-cheaper-than-aws-b1c91b55ce8c</a:t>
            </a:r>
            <a:endParaRPr lang="en-US" sz="1200" dirty="0"/>
          </a:p>
          <a:p>
            <a:endParaRPr lang="en-US" sz="1200" dirty="0"/>
          </a:p>
          <a:p>
            <a:r>
              <a:rPr lang="en-US" sz="1200" dirty="0">
                <a:hlinkClick r:id="rId11"/>
              </a:rPr>
              <a:t>https://www.top500.org</a:t>
            </a:r>
            <a:endParaRPr lang="en-US" sz="1200" dirty="0"/>
          </a:p>
          <a:p>
            <a:endParaRPr lang="en-US" sz="1200" dirty="0"/>
          </a:p>
          <a:p>
            <a:r>
              <a:rPr lang="en-US" sz="1200" dirty="0">
                <a:hlinkClick r:id="rId12"/>
              </a:rPr>
              <a:t>https://insidehpc.com/</a:t>
            </a:r>
            <a:endParaRPr lang="en-US" sz="1200" dirty="0"/>
          </a:p>
        </p:txBody>
      </p:sp>
    </p:spTree>
    <p:extLst>
      <p:ext uri="{BB962C8B-B14F-4D97-AF65-F5344CB8AC3E}">
        <p14:creationId xmlns:p14="http://schemas.microsoft.com/office/powerpoint/2010/main" val="419535417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CA4-8D94-E042-9AE0-9FA44D9A79E7}"/>
              </a:ext>
            </a:extLst>
          </p:cNvPr>
          <p:cNvSpPr>
            <a:spLocks noGrp="1"/>
          </p:cNvSpPr>
          <p:nvPr>
            <p:ph type="title"/>
          </p:nvPr>
        </p:nvSpPr>
        <p:spPr/>
        <p:txBody>
          <a:bodyPr/>
          <a:lstStyle/>
          <a:p>
            <a:r>
              <a:rPr lang="en-US" dirty="0"/>
              <a:t>Sherlock’s user growth since 2015</a:t>
            </a:r>
          </a:p>
        </p:txBody>
      </p:sp>
      <p:pic>
        <p:nvPicPr>
          <p:cNvPr id="5" name="Content Placeholder 4">
            <a:extLst>
              <a:ext uri="{FF2B5EF4-FFF2-40B4-BE49-F238E27FC236}">
                <a16:creationId xmlns:a16="http://schemas.microsoft.com/office/drawing/2014/main" id="{2BFF0718-2E12-D54F-A13F-91C14E9300B3}"/>
              </a:ext>
            </a:extLst>
          </p:cNvPr>
          <p:cNvPicPr>
            <a:picLocks noGrp="1" noChangeAspect="1"/>
          </p:cNvPicPr>
          <p:nvPr>
            <p:ph sz="quarter" idx="10"/>
          </p:nvPr>
        </p:nvPicPr>
        <p:blipFill>
          <a:blip r:embed="rId2"/>
          <a:stretch>
            <a:fillRect/>
          </a:stretch>
        </p:blipFill>
        <p:spPr>
          <a:xfrm>
            <a:off x="474388" y="1665376"/>
            <a:ext cx="8656638" cy="2748232"/>
          </a:xfrm>
        </p:spPr>
      </p:pic>
    </p:spTree>
    <p:extLst>
      <p:ext uri="{BB962C8B-B14F-4D97-AF65-F5344CB8AC3E}">
        <p14:creationId xmlns:p14="http://schemas.microsoft.com/office/powerpoint/2010/main" val="145412842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949325" y="479425"/>
            <a:ext cx="7707313" cy="650875"/>
          </a:xfrm>
        </p:spPr>
        <p:txBody>
          <a:bodyPr/>
          <a:lstStyle/>
          <a:p>
            <a:r>
              <a:rPr lang="en-US" altLang="x-none" dirty="0">
                <a:latin typeface="Arial" charset="0"/>
                <a:ea typeface="ＭＳ Ｐゴシック" charset="-128"/>
              </a:rPr>
              <a:t>What is High Performance Computing (HPC)</a:t>
            </a:r>
          </a:p>
        </p:txBody>
      </p:sp>
      <p:sp>
        <p:nvSpPr>
          <p:cNvPr id="3" name="Content Placeholder 2"/>
          <p:cNvSpPr>
            <a:spLocks noGrp="1"/>
          </p:cNvSpPr>
          <p:nvPr>
            <p:ph sz="quarter" idx="10"/>
          </p:nvPr>
        </p:nvSpPr>
        <p:spPr>
          <a:xfrm>
            <a:off x="955675" y="1211263"/>
            <a:ext cx="7700963" cy="5011737"/>
          </a:xfrm>
        </p:spPr>
        <p:txBody>
          <a:bodyPr>
            <a:normAutofit fontScale="92500" lnSpcReduction="10000"/>
          </a:bodyPr>
          <a:lstStyle/>
          <a:p>
            <a:pPr marL="0" indent="0" algn="ctr" fontAlgn="auto">
              <a:spcAft>
                <a:spcPts val="0"/>
              </a:spcAft>
              <a:defRPr/>
            </a:pPr>
            <a:r>
              <a:rPr lang="en-US" i="1" dirty="0"/>
              <a:t>“HPC generally refers to the practice of aggregating computing power in a way that delivers much higher performance than one could get from a typical desktop computer or workstation in order to solve large problems.” – Inside HPC </a:t>
            </a:r>
          </a:p>
          <a:p>
            <a:pPr marL="0" indent="0" fontAlgn="auto">
              <a:spcAft>
                <a:spcPts val="0"/>
              </a:spcAft>
              <a:defRPr/>
            </a:pPr>
            <a:r>
              <a:rPr lang="en-US" dirty="0"/>
              <a:t>A </a:t>
            </a:r>
            <a:r>
              <a:rPr lang="en-US" b="1" dirty="0"/>
              <a:t>computer cluster</a:t>
            </a:r>
            <a:r>
              <a:rPr lang="en-US" dirty="0"/>
              <a:t> is a set of connected computers working together so that, in many respects, they can be viewed as a single system. Clusters are composed of nodes set to perform the same task, controlled and scheduled by software.</a:t>
            </a:r>
          </a:p>
          <a:p>
            <a:pPr marL="0" indent="0" fontAlgn="auto">
              <a:spcAft>
                <a:spcPts val="0"/>
              </a:spcAft>
              <a:defRPr/>
            </a:pPr>
            <a:endParaRPr lang="en-US" dirty="0"/>
          </a:p>
          <a:p>
            <a:pPr marL="0" indent="0" fontAlgn="auto">
              <a:spcAft>
                <a:spcPts val="0"/>
              </a:spcAft>
              <a:defRPr/>
            </a:pPr>
            <a:r>
              <a:rPr lang="en-US" dirty="0"/>
              <a:t>A </a:t>
            </a:r>
            <a:r>
              <a:rPr lang="en-US" b="1" dirty="0"/>
              <a:t>distributed system </a:t>
            </a:r>
            <a:r>
              <a:rPr lang="en-US" dirty="0"/>
              <a:t>is a system whose components (nodes) are located on different networked computers (via Infiniband, Ethernet), which then communicate and coordinate their actions by passing messages to one other. The components interact with one other in order to achieve a common goal- greater computing power than individual computers. </a:t>
            </a:r>
          </a:p>
          <a:p>
            <a:pPr marL="0" indent="0" fontAlgn="auto">
              <a:spcAft>
                <a:spcPts val="0"/>
              </a:spcAft>
              <a:defRPr/>
            </a:pPr>
            <a:endParaRPr lang="en-US" i="1" dirty="0"/>
          </a:p>
          <a:p>
            <a:pPr marL="0" indent="0" fontAlgn="auto">
              <a:spcAft>
                <a:spcPts val="0"/>
              </a:spcAft>
              <a:defRPr/>
            </a:pPr>
            <a:r>
              <a:rPr lang="en-US" b="1" dirty="0"/>
              <a:t>Parallel computing</a:t>
            </a:r>
            <a:r>
              <a:rPr lang="en-US" dirty="0"/>
              <a:t> is a type of computation in which many calculations or the execution of processes are carried out simultaneously.</a:t>
            </a:r>
            <a:r>
              <a:rPr lang="en-US" baseline="30000" dirty="0"/>
              <a:t>  </a:t>
            </a:r>
            <a:r>
              <a:rPr lang="en-US" dirty="0"/>
              <a:t> Large problems can often be divided into smaller ones, which can then be solved at the same time. </a:t>
            </a:r>
            <a:endParaRPr lang="en-US" i="1" dirty="0"/>
          </a:p>
          <a:p>
            <a:pPr marL="0" indent="0" fontAlgn="auto">
              <a:spcAft>
                <a:spcPts val="0"/>
              </a:spcAft>
              <a:buFont typeface="Arial"/>
              <a:buNone/>
              <a:defRPr/>
            </a:pPr>
            <a:endParaRPr lang="en-US" dirty="0">
              <a:ea typeface="+mn-ea"/>
              <a:cs typeface="+mn-cs"/>
            </a:endParaRPr>
          </a:p>
          <a:p>
            <a:pPr lvl="1" fontAlgn="auto">
              <a:spcAft>
                <a:spcPts val="0"/>
              </a:spcAft>
              <a:buFont typeface="Wingdings" pitchFamily="2" charset="2"/>
              <a:buChar char="§"/>
              <a:defRPr/>
            </a:pPr>
            <a:endParaRPr lang="en-US" dirty="0">
              <a:solidFill>
                <a:schemeClr val="tx1">
                  <a:lumMod val="65000"/>
                  <a:lumOff val="35000"/>
                </a:schemeClr>
              </a:solidFill>
              <a:ea typeface="+mn-ea"/>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D3DC-0C67-BD4D-869A-407372201F1E}"/>
              </a:ext>
            </a:extLst>
          </p:cNvPr>
          <p:cNvSpPr>
            <a:spLocks noGrp="1"/>
          </p:cNvSpPr>
          <p:nvPr>
            <p:ph type="title"/>
          </p:nvPr>
        </p:nvSpPr>
        <p:spPr/>
        <p:txBody>
          <a:bodyPr/>
          <a:lstStyle/>
          <a:p>
            <a:pPr algn="ctr"/>
            <a:r>
              <a:rPr lang="en-US" dirty="0">
                <a:solidFill>
                  <a:srgbClr val="8C1515"/>
                </a:solidFill>
              </a:rPr>
              <a:t>When will I need it?</a:t>
            </a:r>
            <a:br>
              <a:rPr lang="en-US" dirty="0">
                <a:solidFill>
                  <a:srgbClr val="8C1515"/>
                </a:solidFill>
              </a:rPr>
            </a:br>
            <a:endParaRPr lang="en-US" dirty="0"/>
          </a:p>
        </p:txBody>
      </p:sp>
      <p:sp>
        <p:nvSpPr>
          <p:cNvPr id="3" name="Content Placeholder 2">
            <a:extLst>
              <a:ext uri="{FF2B5EF4-FFF2-40B4-BE49-F238E27FC236}">
                <a16:creationId xmlns:a16="http://schemas.microsoft.com/office/drawing/2014/main" id="{3546D9C9-4B54-D146-B8AC-7EAE3D925EC2}"/>
              </a:ext>
            </a:extLst>
          </p:cNvPr>
          <p:cNvSpPr>
            <a:spLocks noGrp="1"/>
          </p:cNvSpPr>
          <p:nvPr>
            <p:ph sz="quarter" idx="10"/>
          </p:nvPr>
        </p:nvSpPr>
        <p:spPr/>
        <p:txBody>
          <a:bodyPr>
            <a:normAutofit lnSpcReduction="10000"/>
          </a:bodyPr>
          <a:lstStyle/>
          <a:p>
            <a:pPr indent="9525"/>
            <a:r>
              <a:rPr lang="en-US" dirty="0"/>
              <a:t>When your computing needs are above and beyond what an average laptop or desktop can handle in terms of data storage, CPU, RAM, </a:t>
            </a:r>
            <a:r>
              <a:rPr lang="en-US" dirty="0" err="1"/>
              <a:t>i</a:t>
            </a:r>
            <a:r>
              <a:rPr lang="en-US" dirty="0"/>
              <a:t>/o, availability and networking.</a:t>
            </a:r>
          </a:p>
          <a:p>
            <a:pPr indent="9525"/>
            <a:endParaRPr lang="en-US" dirty="0"/>
          </a:p>
          <a:p>
            <a:pPr indent="9525"/>
            <a:r>
              <a:rPr lang="en-US" dirty="0"/>
              <a:t>Almost every field of </a:t>
            </a:r>
            <a:r>
              <a:rPr lang="en-US" i="1" dirty="0"/>
              <a:t>research where simulations, large computation or data is needed</a:t>
            </a:r>
            <a:r>
              <a:rPr lang="en-US" dirty="0"/>
              <a:t>: Astrophysics, Machine/Deep Learning, Social Sciences, Biology, Chemistry, Economics.  Most common software run: R, </a:t>
            </a:r>
            <a:r>
              <a:rPr lang="en-US" dirty="0" err="1"/>
              <a:t>Matlab</a:t>
            </a:r>
            <a:r>
              <a:rPr lang="en-US" dirty="0"/>
              <a:t>, and Python</a:t>
            </a:r>
          </a:p>
          <a:p>
            <a:pPr indent="9525"/>
            <a:endParaRPr lang="en-US" dirty="0"/>
          </a:p>
          <a:p>
            <a:pPr indent="9525"/>
            <a:r>
              <a:rPr lang="en-US" dirty="0"/>
              <a:t>As far as the user is concerned: it’s all about power:</a:t>
            </a:r>
          </a:p>
          <a:p>
            <a:pPr indent="9525"/>
            <a:endParaRPr lang="en-US" dirty="0"/>
          </a:p>
          <a:p>
            <a:r>
              <a:rPr lang="en-US" dirty="0"/>
              <a:t>[</a:t>
            </a:r>
            <a:r>
              <a:rPr lang="en-US" b="1" dirty="0"/>
              <a:t>mpiercy</a:t>
            </a:r>
            <a:r>
              <a:rPr lang="en-US" dirty="0"/>
              <a:t>@sh-ln04 </a:t>
            </a:r>
            <a:r>
              <a:rPr lang="en-US" b="1" dirty="0"/>
              <a:t>login!</a:t>
            </a:r>
            <a:r>
              <a:rPr lang="en-US" dirty="0"/>
              <a:t> ~]$ </a:t>
            </a:r>
            <a:r>
              <a:rPr lang="en-US" dirty="0" err="1"/>
              <a:t>sinfo</a:t>
            </a:r>
            <a:r>
              <a:rPr lang="en-US" dirty="0"/>
              <a:t>  --format=%C</a:t>
            </a:r>
          </a:p>
          <a:p>
            <a:r>
              <a:rPr lang="en-US" dirty="0"/>
              <a:t>CPUS(A/I/O/T)</a:t>
            </a:r>
          </a:p>
          <a:p>
            <a:r>
              <a:rPr lang="en-US" dirty="0"/>
              <a:t>20175/2150/1343/</a:t>
            </a:r>
            <a:r>
              <a:rPr lang="en-US" b="1" dirty="0"/>
              <a:t>23668</a:t>
            </a:r>
          </a:p>
          <a:p>
            <a:endParaRPr lang="en-US" b="1" dirty="0"/>
          </a:p>
          <a:p>
            <a:r>
              <a:rPr lang="en-US" dirty="0"/>
              <a:t>(ONL’s Summit has 2,282,544!)</a:t>
            </a:r>
          </a:p>
          <a:p>
            <a:endParaRPr lang="en-US" b="1" dirty="0"/>
          </a:p>
          <a:p>
            <a:endParaRPr lang="en-US" dirty="0"/>
          </a:p>
        </p:txBody>
      </p:sp>
    </p:spTree>
    <p:extLst>
      <p:ext uri="{BB962C8B-B14F-4D97-AF65-F5344CB8AC3E}">
        <p14:creationId xmlns:p14="http://schemas.microsoft.com/office/powerpoint/2010/main" val="143287893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title"/>
          </p:nvPr>
        </p:nvSpPr>
        <p:spPr>
          <a:xfrm>
            <a:off x="949325" y="479425"/>
            <a:ext cx="7707313" cy="650875"/>
          </a:xfrm>
        </p:spPr>
        <p:txBody>
          <a:bodyPr/>
          <a:lstStyle/>
          <a:p>
            <a:pPr>
              <a:tabLst>
                <a:tab pos="3879850" algn="l"/>
              </a:tabLst>
            </a:pPr>
            <a:r>
              <a:rPr lang="en-US" altLang="x-none" sz="2000" dirty="0">
                <a:latin typeface="Arial" charset="0"/>
                <a:ea typeface="ＭＳ Ｐゴシック" charset="-128"/>
              </a:rPr>
              <a:t>Personal Computers             </a:t>
            </a:r>
            <a:r>
              <a:rPr lang="en-US" altLang="x-none" sz="1800" dirty="0">
                <a:solidFill>
                  <a:srgbClr val="918873"/>
                </a:solidFill>
                <a:latin typeface="Arial" charset="0"/>
                <a:ea typeface="ＭＳ Ｐゴシック" charset="-128"/>
              </a:rPr>
              <a:t>vs.</a:t>
            </a:r>
            <a:r>
              <a:rPr lang="en-US" altLang="x-none" dirty="0">
                <a:solidFill>
                  <a:srgbClr val="918873"/>
                </a:solidFill>
                <a:latin typeface="Arial" charset="0"/>
                <a:ea typeface="ＭＳ Ｐゴシック" charset="-128"/>
              </a:rPr>
              <a:t> </a:t>
            </a:r>
            <a:r>
              <a:rPr lang="en-US" altLang="x-none" dirty="0">
                <a:latin typeface="Arial" charset="0"/>
                <a:ea typeface="ＭＳ Ｐゴシック" charset="-128"/>
              </a:rPr>
              <a:t>	</a:t>
            </a:r>
            <a:r>
              <a:rPr lang="en-US" altLang="x-none" sz="2000" dirty="0">
                <a:latin typeface="Arial" charset="0"/>
                <a:ea typeface="ＭＳ Ｐゴシック" charset="-128"/>
              </a:rPr>
              <a:t>High Performance Computers</a:t>
            </a:r>
          </a:p>
        </p:txBody>
      </p:sp>
      <p:sp>
        <p:nvSpPr>
          <p:cNvPr id="2" name="Content Placeholder 1"/>
          <p:cNvSpPr>
            <a:spLocks noGrp="1"/>
          </p:cNvSpPr>
          <p:nvPr>
            <p:ph sz="quarter" idx="10"/>
          </p:nvPr>
        </p:nvSpPr>
        <p:spPr>
          <a:xfrm>
            <a:off x="955675" y="1211263"/>
            <a:ext cx="3781425" cy="5187950"/>
          </a:xfrm>
        </p:spPr>
        <p:txBody>
          <a:bodyPr wrap="square" numCol="1" anchor="t" anchorCtr="0" compatLnSpc="1">
            <a:prstTxWarp prst="textNoShape">
              <a:avLst/>
            </a:prstTxWarp>
          </a:bodyPr>
          <a:lstStyle/>
          <a:p>
            <a:pPr marL="0" indent="0">
              <a:buFont typeface="Arial" charset="0"/>
              <a:buNone/>
            </a:pPr>
            <a:r>
              <a:rPr lang="en-US" altLang="x-none" dirty="0">
                <a:latin typeface="Arial" charset="0"/>
                <a:ea typeface="ＭＳ Ｐゴシック" charset="-128"/>
              </a:rPr>
              <a:t>Mac Book Pro Laptop</a:t>
            </a:r>
          </a:p>
          <a:p>
            <a:pPr lvl="0">
              <a:spcBef>
                <a:spcPts val="600"/>
              </a:spcBef>
              <a:buFont typeface="Arial" charset="0"/>
              <a:buChar char="•"/>
            </a:pPr>
            <a:r>
              <a:rPr lang="en-US" sz="1200" dirty="0"/>
              <a:t>2 cores</a:t>
            </a:r>
          </a:p>
          <a:p>
            <a:pPr lvl="0">
              <a:spcBef>
                <a:spcPts val="600"/>
              </a:spcBef>
              <a:buFont typeface="Arial" charset="0"/>
              <a:buChar char="•"/>
            </a:pPr>
            <a:r>
              <a:rPr lang="en-US" sz="1200" dirty="0"/>
              <a:t>16GB RAM</a:t>
            </a:r>
          </a:p>
          <a:p>
            <a:pPr lvl="0">
              <a:spcBef>
                <a:spcPts val="600"/>
              </a:spcBef>
              <a:buFont typeface="Arial" charset="0"/>
              <a:buChar char="•"/>
            </a:pPr>
            <a:r>
              <a:rPr lang="en-US" sz="1200" dirty="0"/>
              <a:t>512GB Solid State Disk</a:t>
            </a:r>
          </a:p>
        </p:txBody>
      </p:sp>
      <p:sp>
        <p:nvSpPr>
          <p:cNvPr id="3" name="Content Placeholder 2"/>
          <p:cNvSpPr>
            <a:spLocks noGrp="1"/>
          </p:cNvSpPr>
          <p:nvPr>
            <p:ph sz="quarter" idx="11"/>
          </p:nvPr>
        </p:nvSpPr>
        <p:spPr>
          <a:xfrm>
            <a:off x="4876800" y="1211263"/>
            <a:ext cx="3538538" cy="3875087"/>
          </a:xfrm>
        </p:spPr>
        <p:txBody>
          <a:bodyPr wrap="square" numCol="1" anchor="t" anchorCtr="0" compatLnSpc="1">
            <a:prstTxWarp prst="textNoShape">
              <a:avLst/>
            </a:prstTxWarp>
          </a:bodyPr>
          <a:lstStyle/>
          <a:p>
            <a:pPr marL="0" indent="0">
              <a:buFont typeface="Arial" charset="0"/>
              <a:buNone/>
            </a:pPr>
            <a:r>
              <a:rPr lang="en-US" altLang="x-none" dirty="0">
                <a:latin typeface="Arial" charset="0"/>
                <a:ea typeface="ＭＳ Ｐゴシック" charset="-128"/>
              </a:rPr>
              <a:t>High Performance Computers</a:t>
            </a:r>
          </a:p>
          <a:p>
            <a:pPr>
              <a:spcBef>
                <a:spcPts val="600"/>
              </a:spcBef>
              <a:buFont typeface="Arial" charset="0"/>
              <a:buChar char="•"/>
            </a:pPr>
            <a:r>
              <a:rPr lang="en-US" sz="1200" dirty="0"/>
              <a:t>Typical Sherlock server: 24</a:t>
            </a:r>
            <a:r>
              <a:rPr lang="en" sz="1200" dirty="0"/>
              <a:t> CPUs in two sockets</a:t>
            </a:r>
            <a:r>
              <a:rPr lang="en-US" sz="1200" dirty="0"/>
              <a:t> Intel 2.4GHz Xeon Skylake CPU, up 512 CPUs can be run at once on Sherlock, 2,048 CPUs for owners.</a:t>
            </a:r>
          </a:p>
          <a:p>
            <a:pPr lvl="0">
              <a:spcBef>
                <a:spcPts val="600"/>
              </a:spcBef>
              <a:buFont typeface="Arial" charset="0"/>
              <a:buChar char="•"/>
            </a:pPr>
            <a:r>
              <a:rPr lang="en-US" sz="1200" dirty="0"/>
              <a:t>192</a:t>
            </a:r>
            <a:r>
              <a:rPr lang="en" sz="1200" dirty="0"/>
              <a:t>GB RAM</a:t>
            </a:r>
            <a:endParaRPr lang="en-US" sz="1200" dirty="0"/>
          </a:p>
          <a:p>
            <a:pPr lvl="0">
              <a:spcBef>
                <a:spcPts val="600"/>
              </a:spcBef>
              <a:buFont typeface="Arial" charset="0"/>
              <a:buChar char="•"/>
            </a:pPr>
            <a:r>
              <a:rPr lang="en" sz="1200" dirty="0"/>
              <a:t>20TB scratch storage, 1TB group home, 100GB local Solid State Disk</a:t>
            </a:r>
            <a:endParaRPr lang="en-US" sz="1200" dirty="0"/>
          </a:p>
          <a:p>
            <a:pPr lvl="0">
              <a:spcBef>
                <a:spcPts val="600"/>
              </a:spcBef>
              <a:buFont typeface="Arial" charset="0"/>
              <a:buChar char="•"/>
            </a:pPr>
            <a:r>
              <a:rPr lang="en" sz="1200" dirty="0" err="1"/>
              <a:t>Infiniband</a:t>
            </a:r>
            <a:r>
              <a:rPr lang="en" sz="1200" dirty="0"/>
              <a:t> connection 100G</a:t>
            </a:r>
            <a:r>
              <a:rPr lang="en-US" sz="1200" dirty="0"/>
              <a:t>B/s</a:t>
            </a:r>
            <a:endParaRPr lang="en" sz="1200" dirty="0"/>
          </a:p>
          <a:p>
            <a:pPr>
              <a:spcBef>
                <a:spcPts val="600"/>
              </a:spcBef>
              <a:buFont typeface="Arial" charset="0"/>
              <a:buChar char="•"/>
            </a:pPr>
            <a:r>
              <a:rPr lang="en" sz="1200" dirty="0"/>
              <a:t>GPU nodes (NVIDIA</a:t>
            </a:r>
            <a:r>
              <a:rPr lang="en-US" sz="1200" dirty="0"/>
              <a:t> </a:t>
            </a:r>
            <a:r>
              <a:rPr lang="en" sz="1200" dirty="0"/>
              <a:t>Kepler</a:t>
            </a:r>
            <a:r>
              <a:rPr lang="en-US" sz="1200" dirty="0"/>
              <a:t> K80, K40, Volta V100</a:t>
            </a:r>
            <a:r>
              <a:rPr lang="en" sz="1200" dirty="0"/>
              <a:t> )</a:t>
            </a:r>
          </a:p>
          <a:p>
            <a:pPr>
              <a:spcBef>
                <a:spcPts val="600"/>
              </a:spcBef>
              <a:buFont typeface="Arial" charset="0"/>
              <a:buChar char="•"/>
            </a:pPr>
            <a:r>
              <a:rPr lang="en" sz="1200" dirty="0"/>
              <a:t>Big memory nodes (</a:t>
            </a:r>
            <a:r>
              <a:rPr lang="en-US" sz="1200" dirty="0"/>
              <a:t>512GB, </a:t>
            </a:r>
            <a:r>
              <a:rPr lang="en" sz="1200" dirty="0"/>
              <a:t>1.5</a:t>
            </a:r>
            <a:r>
              <a:rPr lang="en-US" sz="1200" dirty="0"/>
              <a:t> and 3TB </a:t>
            </a:r>
            <a:r>
              <a:rPr lang="en" sz="1200" dirty="0"/>
              <a:t>RAM)</a:t>
            </a:r>
          </a:p>
        </p:txBody>
      </p:sp>
      <p:pic>
        <p:nvPicPr>
          <p:cNvPr id="4" name="Picture 3"/>
          <p:cNvPicPr>
            <a:picLocks noChangeAspect="1"/>
          </p:cNvPicPr>
          <p:nvPr/>
        </p:nvPicPr>
        <p:blipFill rotWithShape="1">
          <a:blip r:embed="rId3"/>
          <a:srcRect l="11005" r="12861"/>
          <a:stretch/>
        </p:blipFill>
        <p:spPr>
          <a:xfrm>
            <a:off x="949325" y="2380600"/>
            <a:ext cx="1628163" cy="14246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18682" y="4193888"/>
            <a:ext cx="2790476" cy="2259060"/>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949325" y="479425"/>
            <a:ext cx="7707313" cy="650875"/>
          </a:xfrm>
        </p:spPr>
        <p:txBody>
          <a:bodyPr/>
          <a:lstStyle/>
          <a:p>
            <a:r>
              <a:rPr lang="en-US" altLang="x-none" dirty="0">
                <a:latin typeface="Arial" charset="0"/>
                <a:ea typeface="ＭＳ Ｐゴシック" charset="-128"/>
              </a:rPr>
              <a:t>High Performance Computing Use Cases</a:t>
            </a:r>
          </a:p>
        </p:txBody>
      </p:sp>
      <p:sp>
        <p:nvSpPr>
          <p:cNvPr id="3" name="Content Placeholder 2"/>
          <p:cNvSpPr>
            <a:spLocks noGrp="1"/>
          </p:cNvSpPr>
          <p:nvPr>
            <p:ph sz="quarter" idx="10"/>
          </p:nvPr>
        </p:nvSpPr>
        <p:spPr>
          <a:xfrm>
            <a:off x="955675" y="1211263"/>
            <a:ext cx="7700963" cy="5011737"/>
          </a:xfrm>
        </p:spPr>
        <p:txBody>
          <a:bodyPr/>
          <a:lstStyle/>
          <a:p>
            <a:pPr lvl="1" fontAlgn="auto">
              <a:spcAft>
                <a:spcPts val="0"/>
              </a:spcAft>
              <a:buFont typeface="Wingdings" pitchFamily="2" charset="2"/>
              <a:buChar char="§"/>
              <a:defRPr/>
            </a:pPr>
            <a:r>
              <a:rPr lang="en-US" dirty="0">
                <a:solidFill>
                  <a:schemeClr val="tx1"/>
                </a:solidFill>
              </a:rPr>
              <a:t>Analyzing Gravitational Lenses 10 million times faster on Sherlock with neural networks on our GPUs, Advancing the automatic prediction of image quality in MRI from unseen sites, Stanford Open Policing project </a:t>
            </a:r>
          </a:p>
          <a:p>
            <a:pPr lvl="1" fontAlgn="auto">
              <a:spcAft>
                <a:spcPts val="0"/>
              </a:spcAft>
              <a:buFont typeface="Wingdings" pitchFamily="2" charset="2"/>
              <a:buChar char="§"/>
              <a:defRPr/>
            </a:pPr>
            <a:r>
              <a:rPr lang="en-US" dirty="0">
                <a:solidFill>
                  <a:schemeClr val="tx1"/>
                </a:solidFill>
                <a:hlinkClick r:id="rId3"/>
              </a:rPr>
              <a:t>https://</a:t>
            </a:r>
            <a:r>
              <a:rPr lang="en-US" dirty="0" err="1">
                <a:solidFill>
                  <a:schemeClr val="tx1"/>
                </a:solidFill>
                <a:hlinkClick r:id="rId3"/>
              </a:rPr>
              <a:t>srcc.stanford.edu</a:t>
            </a:r>
            <a:r>
              <a:rPr lang="en-US" dirty="0">
                <a:solidFill>
                  <a:schemeClr val="tx1"/>
                </a:solidFill>
                <a:hlinkClick r:id="rId3"/>
              </a:rPr>
              <a:t>/</a:t>
            </a:r>
            <a:r>
              <a:rPr lang="en-US" dirty="0" err="1">
                <a:solidFill>
                  <a:schemeClr val="tx1"/>
                </a:solidFill>
                <a:hlinkClick r:id="rId3"/>
              </a:rPr>
              <a:t>srcc</a:t>
            </a:r>
            <a:r>
              <a:rPr lang="en-US" dirty="0">
                <a:solidFill>
                  <a:schemeClr val="tx1"/>
                </a:solidFill>
                <a:hlinkClick r:id="rId3"/>
              </a:rPr>
              <a:t>-enabled-publications</a:t>
            </a:r>
            <a:endParaRPr lang="en-US" dirty="0">
              <a:solidFill>
                <a:schemeClr val="tx1"/>
              </a:solidFill>
            </a:endParaRPr>
          </a:p>
          <a:p>
            <a:pPr lvl="1" fontAlgn="auto">
              <a:spcAft>
                <a:spcPts val="0"/>
              </a:spcAft>
              <a:buFont typeface="Wingdings" pitchFamily="2" charset="2"/>
              <a:buChar char="§"/>
              <a:defRPr/>
            </a:pPr>
            <a:endParaRPr lang="en-US" dirty="0">
              <a:solidFill>
                <a:schemeClr val="tx1">
                  <a:lumMod val="65000"/>
                  <a:lumOff val="35000"/>
                </a:schemeClr>
              </a:solidFill>
              <a:ea typeface="+mn-ea"/>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25" y="2555045"/>
            <a:ext cx="3227805" cy="32278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7666" y="2489542"/>
            <a:ext cx="3550739" cy="3293308"/>
          </a:xfrm>
          <a:prstGeom prst="rect">
            <a:avLst/>
          </a:prstGeom>
        </p:spPr>
      </p:pic>
    </p:spTree>
    <p:extLst>
      <p:ext uri="{BB962C8B-B14F-4D97-AF65-F5344CB8AC3E}">
        <p14:creationId xmlns:p14="http://schemas.microsoft.com/office/powerpoint/2010/main" val="85813078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949325" y="479425"/>
            <a:ext cx="7707313" cy="650875"/>
          </a:xfrm>
        </p:spPr>
        <p:txBody>
          <a:bodyPr/>
          <a:lstStyle/>
          <a:p>
            <a:r>
              <a:rPr lang="en-US" altLang="x-none" dirty="0">
                <a:latin typeface="Arial" charset="0"/>
                <a:ea typeface="ＭＳ Ｐゴシック" charset="-128"/>
              </a:rPr>
              <a:t>Pros and Cons of HPC vs DIY/desktop</a:t>
            </a:r>
          </a:p>
        </p:txBody>
      </p:sp>
      <p:sp>
        <p:nvSpPr>
          <p:cNvPr id="3" name="Content Placeholder 2"/>
          <p:cNvSpPr>
            <a:spLocks noGrp="1"/>
          </p:cNvSpPr>
          <p:nvPr>
            <p:ph sz="quarter" idx="10"/>
          </p:nvPr>
        </p:nvSpPr>
        <p:spPr>
          <a:xfrm>
            <a:off x="955675" y="1211263"/>
            <a:ext cx="7700963" cy="5011737"/>
          </a:xfrm>
        </p:spPr>
        <p:txBody>
          <a:bodyPr/>
          <a:lstStyle/>
          <a:p>
            <a:r>
              <a:rPr lang="en-US" sz="1400" b="1" dirty="0"/>
              <a:t>Pros-</a:t>
            </a:r>
          </a:p>
          <a:p>
            <a:pPr marL="285750" indent="-285750">
              <a:buFont typeface="Arial" charset="0"/>
              <a:buChar char="•"/>
            </a:pPr>
            <a:r>
              <a:rPr lang="en-US" sz="1400" dirty="0"/>
              <a:t>Your code/calculations are run on servers that are always on, networked and accessible from anywhere by anyone in your PI group (including off campus collaborators with basic </a:t>
            </a:r>
            <a:r>
              <a:rPr lang="en-US" sz="1400" dirty="0" err="1"/>
              <a:t>SUNetIDs</a:t>
            </a:r>
            <a:r>
              <a:rPr lang="en-US" sz="1400" dirty="0"/>
              <a:t>)</a:t>
            </a:r>
          </a:p>
          <a:p>
            <a:pPr marL="285750" indent="-285750">
              <a:buFont typeface="Arial" charset="0"/>
              <a:buChar char="•"/>
            </a:pPr>
            <a:r>
              <a:rPr lang="en-US" sz="1400" dirty="0"/>
              <a:t>High performance parallel file systems- fast </a:t>
            </a:r>
            <a:r>
              <a:rPr lang="en-US" sz="1400" dirty="0" err="1"/>
              <a:t>i</a:t>
            </a:r>
            <a:r>
              <a:rPr lang="en-US" sz="1400" dirty="0"/>
              <a:t>/o, 30TB of group Scratch storage on Sherlock</a:t>
            </a:r>
          </a:p>
          <a:p>
            <a:pPr marL="285750" indent="-285750">
              <a:buFont typeface="Arial" charset="0"/>
              <a:buChar char="•"/>
            </a:pPr>
            <a:r>
              <a:rPr lang="en-US" sz="1400" dirty="0"/>
              <a:t>Much more compute power, hundreds of CPUs, large memory servers up to 3TB of RAM</a:t>
            </a:r>
          </a:p>
          <a:p>
            <a:pPr marL="285750" indent="-285750">
              <a:buFont typeface="Arial" charset="0"/>
              <a:buChar char="•"/>
            </a:pPr>
            <a:r>
              <a:rPr lang="en-US" sz="1400" dirty="0"/>
              <a:t>Data sharing among research groups is easy, Globus for large data transfers</a:t>
            </a:r>
          </a:p>
          <a:p>
            <a:pPr marL="285750" indent="-285750">
              <a:buFont typeface="Arial" charset="0"/>
              <a:buChar char="•"/>
            </a:pPr>
            <a:r>
              <a:rPr lang="en-US" sz="1400" dirty="0"/>
              <a:t>Data in home directories are backed up (snapshotted) and replicated </a:t>
            </a:r>
          </a:p>
          <a:p>
            <a:pPr marL="285750" indent="-285750">
              <a:buFont typeface="Arial" charset="0"/>
              <a:buChar char="•"/>
            </a:pPr>
            <a:r>
              <a:rPr lang="en-US" sz="1400" dirty="0"/>
              <a:t>The job scheduler handles problems with hardware, hardware/nodes can fail but jobs do not, you launch your jobs and log off</a:t>
            </a:r>
          </a:p>
          <a:p>
            <a:pPr marL="285750" indent="-285750">
              <a:buFont typeface="Arial" charset="0"/>
              <a:buChar char="•"/>
            </a:pPr>
            <a:endParaRPr lang="en-US" sz="1400" dirty="0"/>
          </a:p>
          <a:p>
            <a:pPr>
              <a:buNone/>
            </a:pPr>
            <a:r>
              <a:rPr lang="en-US" sz="1400" b="1" dirty="0"/>
              <a:t>Cons-</a:t>
            </a:r>
          </a:p>
          <a:p>
            <a:pPr marL="285750" indent="-285750">
              <a:buFont typeface="Arial" charset="0"/>
              <a:buChar char="•"/>
            </a:pPr>
            <a:r>
              <a:rPr lang="en-US" sz="1400" dirty="0"/>
              <a:t>Need to learn how to use a job scheduler and the Linux command line- aka “The Shell”</a:t>
            </a:r>
          </a:p>
          <a:p>
            <a:pPr marL="285750" indent="-285750">
              <a:buFont typeface="Arial" charset="0"/>
              <a:buChar char="•"/>
            </a:pPr>
            <a:r>
              <a:rPr lang="en-US" sz="1400" dirty="0"/>
              <a:t>Jobs go through a scheduler using the Fairshare algorithm since the system is shared by thousands of users; so you need to wait</a:t>
            </a:r>
          </a:p>
          <a:p>
            <a:pPr marL="285750" indent="-285750">
              <a:buFont typeface="Arial" charset="0"/>
              <a:buChar char="•"/>
            </a:pPr>
            <a:r>
              <a:rPr lang="en-US" sz="1400" dirty="0"/>
              <a:t>Sometimes you need to request and wait for software installs, you will not have the same permissions to change/modify the system as you do on your own laptop, desktop or cloud instance, however often users can install software themselves on Sherlock/</a:t>
            </a:r>
            <a:r>
              <a:rPr lang="en-US" sz="1400" dirty="0" err="1"/>
              <a:t>Farmshare</a:t>
            </a:r>
            <a:endParaRPr lang="en-US" sz="1400" dirty="0"/>
          </a:p>
        </p:txBody>
      </p:sp>
    </p:spTree>
    <p:extLst>
      <p:ext uri="{BB962C8B-B14F-4D97-AF65-F5344CB8AC3E}">
        <p14:creationId xmlns:p14="http://schemas.microsoft.com/office/powerpoint/2010/main" val="1980209446"/>
      </p:ext>
    </p:extLst>
  </p:cSld>
  <p:clrMapOvr>
    <a:masterClrMapping/>
  </p:clrMapOvr>
  <p:transition spd="slow">
    <p:fade/>
  </p:transition>
</p:sld>
</file>

<file path=ppt/theme/theme1.xml><?xml version="1.0" encoding="utf-8"?>
<a:theme xmlns:a="http://schemas.openxmlformats.org/drawingml/2006/main" name="SU_Preso_4x3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SU_Preso_4x3_v7</Template>
  <TotalTime>71944</TotalTime>
  <Words>3456</Words>
  <Application>Microsoft Macintosh PowerPoint</Application>
  <PresentationFormat>On-screen Show (4:3)</PresentationFormat>
  <Paragraphs>442</Paragraphs>
  <Slides>36</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ＭＳ Ｐゴシック</vt:lpstr>
      <vt:lpstr>Arial</vt:lpstr>
      <vt:lpstr>Arial Hebrew</vt:lpstr>
      <vt:lpstr>Calibri</vt:lpstr>
      <vt:lpstr>Consolas</vt:lpstr>
      <vt:lpstr>Courier</vt:lpstr>
      <vt:lpstr>Open Sans</vt:lpstr>
      <vt:lpstr>Source Sans Pro</vt:lpstr>
      <vt:lpstr>Source Sans Pro Semibold</vt:lpstr>
      <vt:lpstr>Wingdings</vt:lpstr>
      <vt:lpstr>SU_Preso_4x3_v6</vt:lpstr>
      <vt:lpstr>SU_Template_TopBar</vt:lpstr>
      <vt:lpstr>Stanford Research Computing</vt:lpstr>
      <vt:lpstr>PowerPoint Presentation</vt:lpstr>
      <vt:lpstr>PowerPoint Presentation</vt:lpstr>
      <vt:lpstr>Sherlock’s user growth since 2015</vt:lpstr>
      <vt:lpstr>What is High Performance Computing (HPC)</vt:lpstr>
      <vt:lpstr>When will I need it? </vt:lpstr>
      <vt:lpstr>Personal Computers             vs.  High Performance Computers</vt:lpstr>
      <vt:lpstr>High Performance Computing Use Cases</vt:lpstr>
      <vt:lpstr>Pros and Cons of HPC vs DIY/desktop</vt:lpstr>
      <vt:lpstr>SRCF: Our Data Center</vt:lpstr>
      <vt:lpstr>Sherlock System Simple Overview</vt:lpstr>
      <vt:lpstr>Sherlock: Connecting and Networking Internal and External </vt:lpstr>
      <vt:lpstr>HPC Workflows</vt:lpstr>
      <vt:lpstr>MPI</vt:lpstr>
      <vt:lpstr>Graphics processing units GPUs</vt:lpstr>
      <vt:lpstr>HPC and Cloud workflow comparisons (generalizations) </vt:lpstr>
      <vt:lpstr>Parallel processing </vt:lpstr>
      <vt:lpstr>Embarrassingly Parallel Examples</vt:lpstr>
      <vt:lpstr>Cloud (AWS, GCP, Azure) versus HPC (Sherlock, Farmshare)</vt:lpstr>
      <vt:lpstr>Cloud is getting pretty complex-</vt:lpstr>
      <vt:lpstr>Scheduling Jobs</vt:lpstr>
      <vt:lpstr>Sample Batch Job</vt:lpstr>
      <vt:lpstr>Common software pre-installed on Sherlock</vt:lpstr>
      <vt:lpstr>Singularity Containers</vt:lpstr>
      <vt:lpstr>Sherlock Partitions</vt:lpstr>
      <vt:lpstr>Sherlock Filesystems</vt:lpstr>
      <vt:lpstr>Sherlock User Limits</vt:lpstr>
      <vt:lpstr>Sherlock         vs.  Farmshare</vt:lpstr>
      <vt:lpstr>The HPC Condo Model</vt:lpstr>
      <vt:lpstr>Future Directions- GIUs and ease of user for HPC</vt:lpstr>
      <vt:lpstr>Fairshare Note </vt:lpstr>
      <vt:lpstr>How Can I Obtain Access to HPC?</vt:lpstr>
      <vt:lpstr>Other HPC resources for large projects</vt:lpstr>
      <vt:lpstr>Want to Display Your Work 10x24’ ? Welcome to HIVE</vt:lpstr>
      <vt:lpstr>To Learn More</vt:lpstr>
      <vt:lpstr>Links</vt:lpstr>
    </vt:vector>
  </TitlesOfParts>
  <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creator>Novita Rogers</dc:creator>
  <dc:description>2012 PowerPoint template redesign</dc:description>
  <cp:lastModifiedBy>Microsoft Office User</cp:lastModifiedBy>
  <cp:revision>255</cp:revision>
  <dcterms:created xsi:type="dcterms:W3CDTF">2017-12-07T16:50:59Z</dcterms:created>
  <dcterms:modified xsi:type="dcterms:W3CDTF">2018-10-04T19:07:47Z</dcterms:modified>
</cp:coreProperties>
</file>